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9" r:id="rId4"/>
  </p:sldMasterIdLst>
  <p:notesMasterIdLst>
    <p:notesMasterId r:id="rId39"/>
  </p:notesMasterIdLst>
  <p:handoutMasterIdLst>
    <p:handoutMasterId r:id="rId40"/>
  </p:handoutMasterIdLst>
  <p:sldIdLst>
    <p:sldId id="460" r:id="rId5"/>
    <p:sldId id="512" r:id="rId6"/>
    <p:sldId id="530" r:id="rId7"/>
    <p:sldId id="531" r:id="rId8"/>
    <p:sldId id="555" r:id="rId9"/>
    <p:sldId id="550" r:id="rId10"/>
    <p:sldId id="568" r:id="rId11"/>
    <p:sldId id="560" r:id="rId12"/>
    <p:sldId id="561" r:id="rId13"/>
    <p:sldId id="524" r:id="rId14"/>
    <p:sldId id="556" r:id="rId15"/>
    <p:sldId id="545" r:id="rId16"/>
    <p:sldId id="536" r:id="rId17"/>
    <p:sldId id="542" r:id="rId18"/>
    <p:sldId id="562" r:id="rId19"/>
    <p:sldId id="557" r:id="rId20"/>
    <p:sldId id="533" r:id="rId21"/>
    <p:sldId id="566" r:id="rId22"/>
    <p:sldId id="539" r:id="rId23"/>
    <p:sldId id="528" r:id="rId24"/>
    <p:sldId id="564" r:id="rId25"/>
    <p:sldId id="540" r:id="rId26"/>
    <p:sldId id="553" r:id="rId27"/>
    <p:sldId id="554" r:id="rId28"/>
    <p:sldId id="552" r:id="rId29"/>
    <p:sldId id="559" r:id="rId30"/>
    <p:sldId id="558" r:id="rId31"/>
    <p:sldId id="544" r:id="rId32"/>
    <p:sldId id="570" r:id="rId33"/>
    <p:sldId id="569" r:id="rId34"/>
    <p:sldId id="567" r:id="rId35"/>
    <p:sldId id="543" r:id="rId36"/>
    <p:sldId id="541" r:id="rId37"/>
    <p:sldId id="522" r:id="rId38"/>
  </p:sldIdLst>
  <p:sldSz cx="9144000" cy="6858000" type="screen4x3"/>
  <p:notesSz cx="6797675" cy="9926638"/>
  <p:embeddedFontLst>
    <p:embeddedFont>
      <p:font typeface="Calibri" panose="020F0502020204030204" pitchFamily="34" charset="0"/>
      <p:regular r:id="rId41"/>
      <p:bold r:id="rId42"/>
      <p:italic r:id="rId43"/>
      <p:boldItalic r:id="rId44"/>
    </p:embeddedFont>
    <p:embeddedFont>
      <p:font typeface="Calibri Light" panose="020F0302020204030204" pitchFamily="34" charset="0"/>
      <p:regular r:id="rId45"/>
      <p:italic r:id="rId46"/>
    </p:embeddedFont>
  </p:embeddedFontLst>
  <p:defaultTextStyle>
    <a:defPPr>
      <a:defRPr lang="fr-FR"/>
    </a:defPPr>
    <a:lvl1pPr algn="l" rtl="0" eaLnBrk="0" fontAlgn="base" hangingPunct="0">
      <a:spcBef>
        <a:spcPct val="0"/>
      </a:spcBef>
      <a:spcAft>
        <a:spcPct val="0"/>
      </a:spcAft>
      <a:defRPr sz="1600" b="1" kern="1200">
        <a:solidFill>
          <a:srgbClr val="003366"/>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600" b="1" kern="1200">
        <a:solidFill>
          <a:srgbClr val="003366"/>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600" b="1" kern="1200">
        <a:solidFill>
          <a:srgbClr val="003366"/>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600" b="1" kern="1200">
        <a:solidFill>
          <a:srgbClr val="003366"/>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600" b="1" kern="1200">
        <a:solidFill>
          <a:srgbClr val="003366"/>
        </a:solidFill>
        <a:latin typeface="Arial" panose="020B0604020202020204" pitchFamily="34" charset="0"/>
        <a:ea typeface="+mn-ea"/>
        <a:cs typeface="Arial" panose="020B0604020202020204" pitchFamily="34" charset="0"/>
      </a:defRPr>
    </a:lvl5pPr>
    <a:lvl6pPr marL="2286000" algn="l" defTabSz="914400" rtl="0" eaLnBrk="1" latinLnBrk="0" hangingPunct="1">
      <a:defRPr sz="1600" b="1" kern="1200">
        <a:solidFill>
          <a:srgbClr val="003366"/>
        </a:solidFill>
        <a:latin typeface="Arial" panose="020B0604020202020204" pitchFamily="34" charset="0"/>
        <a:ea typeface="+mn-ea"/>
        <a:cs typeface="Arial" panose="020B0604020202020204" pitchFamily="34" charset="0"/>
      </a:defRPr>
    </a:lvl6pPr>
    <a:lvl7pPr marL="2743200" algn="l" defTabSz="914400" rtl="0" eaLnBrk="1" latinLnBrk="0" hangingPunct="1">
      <a:defRPr sz="1600" b="1" kern="1200">
        <a:solidFill>
          <a:srgbClr val="003366"/>
        </a:solidFill>
        <a:latin typeface="Arial" panose="020B0604020202020204" pitchFamily="34" charset="0"/>
        <a:ea typeface="+mn-ea"/>
        <a:cs typeface="Arial" panose="020B0604020202020204" pitchFamily="34" charset="0"/>
      </a:defRPr>
    </a:lvl7pPr>
    <a:lvl8pPr marL="3200400" algn="l" defTabSz="914400" rtl="0" eaLnBrk="1" latinLnBrk="0" hangingPunct="1">
      <a:defRPr sz="1600" b="1" kern="1200">
        <a:solidFill>
          <a:srgbClr val="003366"/>
        </a:solidFill>
        <a:latin typeface="Arial" panose="020B0604020202020204" pitchFamily="34" charset="0"/>
        <a:ea typeface="+mn-ea"/>
        <a:cs typeface="Arial" panose="020B0604020202020204" pitchFamily="34" charset="0"/>
      </a:defRPr>
    </a:lvl8pPr>
    <a:lvl9pPr marL="3657600" algn="l" defTabSz="914400" rtl="0" eaLnBrk="1" latinLnBrk="0" hangingPunct="1">
      <a:defRPr sz="1600" b="1" kern="1200">
        <a:solidFill>
          <a:srgbClr val="003366"/>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èle Thielen" initials="" lastIdx="13" clrIdx="0"/>
  <p:cmAuthor id="2" name="KLV979@gouv.etat.lu" initials="K" lastIdx="32" clrIdx="1"/>
  <p:cmAuthor id="3" name="Paula Almeida" initials="PA" lastIdx="10" clrIdx="2">
    <p:extLst>
      <p:ext uri="{19B8F6BF-5375-455C-9EA6-DF929625EA0E}">
        <p15:presenceInfo xmlns:p15="http://schemas.microsoft.com/office/powerpoint/2012/main" userId="S-1-5-21-3210268068-3955779823-4248853682-115886" providerId="AD"/>
      </p:ext>
    </p:extLst>
  </p:cmAuthor>
  <p:cmAuthor id="4" name="Danièle Thielen" initials="DT" lastIdx="1" clrIdx="3">
    <p:extLst>
      <p:ext uri="{19B8F6BF-5375-455C-9EA6-DF929625EA0E}">
        <p15:presenceInfo xmlns:p15="http://schemas.microsoft.com/office/powerpoint/2012/main" userId="S-1-5-21-3210268068-3955779823-4248853682-551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4C66"/>
    <a:srgbClr val="52606D"/>
    <a:srgbClr val="6B6B6B"/>
    <a:srgbClr val="3D3D3D"/>
    <a:srgbClr val="477197"/>
    <a:srgbClr val="D0006F"/>
    <a:srgbClr val="BAC9D8"/>
    <a:srgbClr val="6B94B9"/>
    <a:srgbClr val="97B3CD"/>
    <a:srgbClr val="2534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6" autoAdjust="0"/>
    <p:restoredTop sz="83140" autoAdjust="0"/>
  </p:normalViewPr>
  <p:slideViewPr>
    <p:cSldViewPr>
      <p:cViewPr varScale="1">
        <p:scale>
          <a:sx n="110" d="100"/>
          <a:sy n="110" d="100"/>
        </p:scale>
        <p:origin x="198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76" d="100"/>
          <a:sy n="76" d="100"/>
        </p:scale>
        <p:origin x="-207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lvl1pPr algn="l" eaLnBrk="1" hangingPunct="1">
              <a:defRPr sz="1200" b="0">
                <a:solidFill>
                  <a:schemeClr val="tx1"/>
                </a:solidFill>
                <a:latin typeface="Arial" charset="0"/>
                <a:cs typeface="+mn-cs"/>
              </a:defRPr>
            </a:lvl1pPr>
          </a:lstStyle>
          <a:p>
            <a:pPr>
              <a:defRPr/>
            </a:pPr>
            <a:endParaRPr lang="fr-FR"/>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lvl1pPr algn="r" eaLnBrk="1" hangingPunct="1">
              <a:defRPr sz="1200" b="0">
                <a:solidFill>
                  <a:schemeClr val="tx1"/>
                </a:solidFill>
                <a:latin typeface="Arial" charset="0"/>
                <a:cs typeface="+mn-cs"/>
              </a:defRPr>
            </a:lvl1pPr>
          </a:lstStyle>
          <a:p>
            <a:pPr>
              <a:defRPr/>
            </a:pPr>
            <a:endParaRPr lang="fr-FR"/>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eaLnBrk="1" hangingPunct="1">
              <a:defRPr sz="1200" b="0">
                <a:solidFill>
                  <a:schemeClr val="tx1"/>
                </a:solidFill>
                <a:latin typeface="Arial" charset="0"/>
                <a:cs typeface="+mn-cs"/>
              </a:defRPr>
            </a:lvl1pPr>
          </a:lstStyle>
          <a:p>
            <a:pPr>
              <a:defRPr/>
            </a:pPr>
            <a:endParaRPr lang="fr-FR"/>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r" eaLnBrk="1" hangingPunct="1">
              <a:defRPr sz="1200" b="0">
                <a:solidFill>
                  <a:schemeClr val="tx1"/>
                </a:solidFill>
              </a:defRPr>
            </a:lvl1pPr>
          </a:lstStyle>
          <a:p>
            <a:pPr>
              <a:defRPr/>
            </a:pPr>
            <a:fld id="{18360D56-37AB-45EF-B1FC-0E30FDBA1BB6}"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lvl1pPr algn="l" eaLnBrk="1" hangingPunct="1">
              <a:defRPr sz="1200" b="0">
                <a:solidFill>
                  <a:schemeClr val="tx1"/>
                </a:solidFill>
                <a:latin typeface="Arial" charset="0"/>
                <a:cs typeface="+mn-cs"/>
              </a:defRPr>
            </a:lvl1pPr>
          </a:lstStyle>
          <a:p>
            <a:pPr>
              <a:defRPr/>
            </a:pPr>
            <a:endParaRPr lang="fr-FR"/>
          </a:p>
        </p:txBody>
      </p:sp>
      <p:sp>
        <p:nvSpPr>
          <p:cNvPr id="9219"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lvl1pPr algn="r" eaLnBrk="1" hangingPunct="1">
              <a:defRPr sz="1200" b="0">
                <a:solidFill>
                  <a:schemeClr val="tx1"/>
                </a:solidFill>
                <a:latin typeface="Arial" charset="0"/>
                <a:cs typeface="+mn-cs"/>
              </a:defRPr>
            </a:lvl1pPr>
          </a:lstStyle>
          <a:p>
            <a:pPr>
              <a:defRPr/>
            </a:pPr>
            <a:endParaRPr lang="fr-FR"/>
          </a:p>
        </p:txBody>
      </p:sp>
      <p:sp>
        <p:nvSpPr>
          <p:cNvPr id="41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9222"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l" eaLnBrk="1" hangingPunct="1">
              <a:defRPr sz="1200" b="0">
                <a:solidFill>
                  <a:schemeClr val="tx1"/>
                </a:solidFill>
                <a:latin typeface="Arial" charset="0"/>
                <a:cs typeface="+mn-cs"/>
              </a:defRPr>
            </a:lvl1pPr>
          </a:lstStyle>
          <a:p>
            <a:pPr>
              <a:defRPr/>
            </a:pPr>
            <a:endParaRPr lang="fr-FR"/>
          </a:p>
        </p:txBody>
      </p:sp>
      <p:sp>
        <p:nvSpPr>
          <p:cNvPr id="9223"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r" eaLnBrk="1" hangingPunct="1">
              <a:defRPr sz="1200" b="0">
                <a:solidFill>
                  <a:schemeClr val="tx1"/>
                </a:solidFill>
              </a:defRPr>
            </a:lvl1pPr>
          </a:lstStyle>
          <a:p>
            <a:pPr>
              <a:defRPr/>
            </a:pPr>
            <a:fld id="{281B751D-3578-47C3-B919-CEC854D46CFD}" type="slidenum">
              <a:rPr lang="fr-FR" altLang="fr-FR"/>
              <a:pPr>
                <a:defRPr/>
              </a:pPr>
              <a:t>‹#›</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717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6520E0-9399-46CC-A93F-C2F128BB8C72}" type="slidenum">
              <a:rPr lang="fr-FR" altLang="en-US" smtClean="0"/>
              <a:pPr>
                <a:spcBef>
                  <a:spcPct val="0"/>
                </a:spcBef>
              </a:pPr>
              <a:t>1</a:t>
            </a:fld>
            <a:endParaRPr lang="fr-F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39488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4506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BCC968-F125-4559-BA40-DBDFCEBF0029}" type="slidenum">
              <a:rPr lang="fr-FR" altLang="en-US" smtClean="0"/>
              <a:pPr>
                <a:spcBef>
                  <a:spcPct val="0"/>
                </a:spcBef>
              </a:pPr>
              <a:t>11</a:t>
            </a:fld>
            <a:endParaRPr lang="fr-FR" altLang="en-US"/>
          </a:p>
        </p:txBody>
      </p:sp>
    </p:spTree>
    <p:extLst>
      <p:ext uri="{BB962C8B-B14F-4D97-AF65-F5344CB8AC3E}">
        <p14:creationId xmlns:p14="http://schemas.microsoft.com/office/powerpoint/2010/main" val="276306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37556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77350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14144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96490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4506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BCC968-F125-4559-BA40-DBDFCEBF0029}" type="slidenum">
              <a:rPr lang="fr-FR" altLang="en-US" smtClean="0"/>
              <a:pPr>
                <a:spcBef>
                  <a:spcPct val="0"/>
                </a:spcBef>
              </a:pPr>
              <a:t>16</a:t>
            </a:fld>
            <a:endParaRPr lang="fr-FR" altLang="en-US"/>
          </a:p>
        </p:txBody>
      </p:sp>
    </p:spTree>
    <p:extLst>
      <p:ext uri="{BB962C8B-B14F-4D97-AF65-F5344CB8AC3E}">
        <p14:creationId xmlns:p14="http://schemas.microsoft.com/office/powerpoint/2010/main" val="1169119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331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5040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4506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BCC968-F125-4559-BA40-DBDFCEBF0029}" type="slidenum">
              <a:rPr lang="fr-FR" altLang="en-US" smtClean="0"/>
              <a:pPr>
                <a:spcBef>
                  <a:spcPct val="0"/>
                </a:spcBef>
              </a:pPr>
              <a:t>19</a:t>
            </a:fld>
            <a:endParaRPr lang="fr-FR" altLang="en-US"/>
          </a:p>
        </p:txBody>
      </p:sp>
    </p:spTree>
    <p:extLst>
      <p:ext uri="{BB962C8B-B14F-4D97-AF65-F5344CB8AC3E}">
        <p14:creationId xmlns:p14="http://schemas.microsoft.com/office/powerpoint/2010/main" val="26491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4506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BCC968-F125-4559-BA40-DBDFCEBF0029}" type="slidenum">
              <a:rPr lang="fr-FR" altLang="en-US" smtClean="0"/>
              <a:pPr>
                <a:spcBef>
                  <a:spcPct val="0"/>
                </a:spcBef>
              </a:pPr>
              <a:t>2</a:t>
            </a:fld>
            <a:endParaRPr lang="fr-FR"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43848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18654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24521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7419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34143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21824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24958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4506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BCC968-F125-4559-BA40-DBDFCEBF0029}" type="slidenum">
              <a:rPr lang="fr-FR" altLang="en-US" smtClean="0"/>
              <a:pPr>
                <a:spcBef>
                  <a:spcPct val="0"/>
                </a:spcBef>
              </a:pPr>
              <a:t>27</a:t>
            </a:fld>
            <a:endParaRPr lang="fr-FR" altLang="en-US"/>
          </a:p>
        </p:txBody>
      </p:sp>
    </p:spTree>
    <p:extLst>
      <p:ext uri="{BB962C8B-B14F-4D97-AF65-F5344CB8AC3E}">
        <p14:creationId xmlns:p14="http://schemas.microsoft.com/office/powerpoint/2010/main" val="3484638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83035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51868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2905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80528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3590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4506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BCC968-F125-4559-BA40-DBDFCEBF0029}" type="slidenum">
              <a:rPr lang="fr-FR" altLang="en-US" smtClean="0"/>
              <a:pPr>
                <a:spcBef>
                  <a:spcPct val="0"/>
                </a:spcBef>
              </a:pPr>
              <a:t>32</a:t>
            </a:fld>
            <a:endParaRPr lang="fr-FR" altLang="en-US"/>
          </a:p>
        </p:txBody>
      </p:sp>
    </p:spTree>
    <p:extLst>
      <p:ext uri="{BB962C8B-B14F-4D97-AF65-F5344CB8AC3E}">
        <p14:creationId xmlns:p14="http://schemas.microsoft.com/office/powerpoint/2010/main" val="1988439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15693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CE90AE-5548-4625-AEC0-30D351B82D22}" type="slidenum">
              <a:rPr lang="fr-FR" altLang="en-US" smtClean="0"/>
              <a:pPr>
                <a:spcBef>
                  <a:spcPct val="0"/>
                </a:spcBef>
              </a:pPr>
              <a:t>34</a:t>
            </a:fld>
            <a:endParaRPr lang="fr-FR" altLang="en-US"/>
          </a:p>
        </p:txBody>
      </p:sp>
    </p:spTree>
    <p:extLst>
      <p:ext uri="{BB962C8B-B14F-4D97-AF65-F5344CB8AC3E}">
        <p14:creationId xmlns:p14="http://schemas.microsoft.com/office/powerpoint/2010/main" val="2090163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81380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4506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BCC968-F125-4559-BA40-DBDFCEBF0029}" type="slidenum">
              <a:rPr lang="fr-FR" altLang="en-US" smtClean="0"/>
              <a:pPr>
                <a:spcBef>
                  <a:spcPct val="0"/>
                </a:spcBef>
              </a:pPr>
              <a:t>5</a:t>
            </a:fld>
            <a:endParaRPr lang="fr-FR" altLang="en-US"/>
          </a:p>
        </p:txBody>
      </p:sp>
    </p:spTree>
    <p:extLst>
      <p:ext uri="{BB962C8B-B14F-4D97-AF65-F5344CB8AC3E}">
        <p14:creationId xmlns:p14="http://schemas.microsoft.com/office/powerpoint/2010/main" val="3920348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79672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8024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54668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CE90AE-5548-4625-AEC0-30D351B82D22}"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9748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r-FR"/>
          </a:p>
        </p:txBody>
      </p:sp>
    </p:spTree>
    <p:extLst>
      <p:ext uri="{BB962C8B-B14F-4D97-AF65-F5344CB8AC3E}">
        <p14:creationId xmlns:p14="http://schemas.microsoft.com/office/powerpoint/2010/main" val="1124504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147608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249987"/>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6249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2436869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304C66"/>
        </a:solidFill>
        <a:effectLst/>
      </p:bgPr>
    </p:bg>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611188" y="3789363"/>
            <a:ext cx="842645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rgbClr val="003366"/>
                </a:solidFill>
                <a:latin typeface="Arial" panose="020B0604020202020204" pitchFamily="34" charset="0"/>
                <a:cs typeface="Arial" panose="020B0604020202020204" pitchFamily="34" charset="0"/>
              </a:defRPr>
            </a:lvl1pPr>
            <a:lvl2pPr marL="742950" indent="-285750">
              <a:defRPr sz="1600" b="1">
                <a:solidFill>
                  <a:srgbClr val="003366"/>
                </a:solidFill>
                <a:latin typeface="Arial" panose="020B0604020202020204" pitchFamily="34" charset="0"/>
                <a:cs typeface="Arial" panose="020B0604020202020204" pitchFamily="34" charset="0"/>
              </a:defRPr>
            </a:lvl2pPr>
            <a:lvl3pPr marL="1143000" indent="-228600">
              <a:defRPr sz="1600" b="1">
                <a:solidFill>
                  <a:srgbClr val="003366"/>
                </a:solidFill>
                <a:latin typeface="Arial" panose="020B0604020202020204" pitchFamily="34" charset="0"/>
                <a:cs typeface="Arial" panose="020B0604020202020204" pitchFamily="34" charset="0"/>
              </a:defRPr>
            </a:lvl3pPr>
            <a:lvl4pPr marL="1600200" indent="-228600">
              <a:defRPr sz="1600" b="1">
                <a:solidFill>
                  <a:srgbClr val="003366"/>
                </a:solidFill>
                <a:latin typeface="Arial" panose="020B0604020202020204" pitchFamily="34" charset="0"/>
                <a:cs typeface="Arial" panose="020B0604020202020204" pitchFamily="34" charset="0"/>
              </a:defRPr>
            </a:lvl4pPr>
            <a:lvl5pPr marL="2057400" indent="-228600">
              <a:defRPr sz="1600" b="1">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rgbClr val="003366"/>
                </a:solidFill>
                <a:latin typeface="Arial" panose="020B0604020202020204" pitchFamily="34" charset="0"/>
                <a:cs typeface="Arial" panose="020B0604020202020204" pitchFamily="34" charset="0"/>
              </a:defRPr>
            </a:lvl9pPr>
          </a:lstStyle>
          <a:p>
            <a:pPr eaLnBrk="1" hangingPunct="1">
              <a:defRPr/>
            </a:pPr>
            <a:endParaRPr lang="fr-FR" altLang="fr-FR" sz="1800" b="0" dirty="0">
              <a:solidFill>
                <a:srgbClr val="FFFFFF"/>
              </a:solidFill>
              <a:latin typeface="Calibri" panose="020F0502020204030204" pitchFamily="34" charset="0"/>
              <a:cs typeface="Calibri" panose="020F0502020204030204" pitchFamily="34" charset="0"/>
            </a:endParaRPr>
          </a:p>
          <a:p>
            <a:pPr eaLnBrk="1" hangingPunct="1">
              <a:defRPr/>
            </a:pPr>
            <a:r>
              <a:rPr lang="fr-FR" altLang="fr-FR" b="0" dirty="0">
                <a:solidFill>
                  <a:srgbClr val="FFFFFF"/>
                </a:solidFill>
                <a:latin typeface="Calibri" panose="020F0502020204030204" pitchFamily="34" charset="0"/>
                <a:cs typeface="Calibri" panose="020F0502020204030204" pitchFamily="34" charset="0"/>
              </a:rPr>
              <a:t>LE GOUVERNEMENT DU GRAND-DUCHÉ DE LUXEMBOURG</a:t>
            </a:r>
            <a:endParaRPr lang="en-US" altLang="fr-FR" b="0" dirty="0">
              <a:solidFill>
                <a:srgbClr val="FFFFFF"/>
              </a:solidFill>
              <a:latin typeface="Calibri" panose="020F0502020204030204" pitchFamily="34" charset="0"/>
              <a:cs typeface="Calibri" panose="020F0502020204030204" pitchFamily="34" charset="0"/>
            </a:endParaRPr>
          </a:p>
          <a:p>
            <a:pPr eaLnBrk="1" hangingPunct="1">
              <a:defRPr/>
            </a:pPr>
            <a:r>
              <a:rPr lang="fr-FR" altLang="fr-FR" b="0" dirty="0">
                <a:solidFill>
                  <a:srgbClr val="FFFFFF"/>
                </a:solidFill>
                <a:latin typeface="Calibri" panose="020F0502020204030204" pitchFamily="34" charset="0"/>
                <a:cs typeface="Calibri" panose="020F0502020204030204" pitchFamily="34" charset="0"/>
              </a:rPr>
              <a:t>Ministère de la Digitalisation</a:t>
            </a:r>
          </a:p>
          <a:p>
            <a:pPr eaLnBrk="1" hangingPunct="1">
              <a:defRPr/>
            </a:pPr>
            <a:r>
              <a:rPr lang="fr-FR" altLang="fr-FR" b="0" dirty="0">
                <a:solidFill>
                  <a:srgbClr val="FFFFFF"/>
                </a:solidFill>
                <a:latin typeface="Calibri" panose="020F0502020204030204" pitchFamily="34" charset="0"/>
                <a:cs typeface="Calibri" panose="020F0502020204030204" pitchFamily="34" charset="0"/>
              </a:rPr>
              <a:t>52, Avenue de la Gare</a:t>
            </a:r>
          </a:p>
          <a:p>
            <a:pPr eaLnBrk="1" hangingPunct="1">
              <a:defRPr/>
            </a:pPr>
            <a:r>
              <a:rPr lang="fr-FR" altLang="fr-FR" b="0" dirty="0">
                <a:solidFill>
                  <a:srgbClr val="FFFFFF"/>
                </a:solidFill>
                <a:latin typeface="Calibri" panose="020F0502020204030204" pitchFamily="34" charset="0"/>
                <a:cs typeface="Calibri" panose="020F0502020204030204" pitchFamily="34" charset="0"/>
              </a:rPr>
              <a:t>L-1610 Luxembourg</a:t>
            </a:r>
            <a:endParaRPr lang="en-US" altLang="fr-FR" b="0" dirty="0">
              <a:solidFill>
                <a:srgbClr val="FFFFFF"/>
              </a:solidFill>
              <a:latin typeface="Calibri" panose="020F0502020204030204" pitchFamily="34" charset="0"/>
              <a:cs typeface="Calibri" panose="020F0502020204030204" pitchFamily="34" charset="0"/>
            </a:endParaRPr>
          </a:p>
          <a:p>
            <a:pPr eaLnBrk="1" hangingPunct="1">
              <a:defRPr/>
            </a:pPr>
            <a:endParaRPr lang="fr-FR" altLang="fr-FR" b="0" dirty="0">
              <a:solidFill>
                <a:srgbClr val="FFFFFF"/>
              </a:solidFill>
              <a:latin typeface="Calibri" panose="020F0502020204030204" pitchFamily="34" charset="0"/>
              <a:cs typeface="Calibri" panose="020F0502020204030204" pitchFamily="34" charset="0"/>
            </a:endParaRPr>
          </a:p>
          <a:p>
            <a:pPr eaLnBrk="1" hangingPunct="1">
              <a:defRPr/>
            </a:pPr>
            <a:r>
              <a:rPr lang="fr-FR" altLang="fr-FR" b="0" dirty="0">
                <a:solidFill>
                  <a:srgbClr val="FFFFFF"/>
                </a:solidFill>
                <a:latin typeface="Calibri" panose="020F0502020204030204" pitchFamily="34" charset="0"/>
                <a:cs typeface="Calibri" panose="020F0502020204030204" pitchFamily="34" charset="0"/>
              </a:rPr>
              <a:t>info@digital.etat.lu</a:t>
            </a:r>
          </a:p>
          <a:p>
            <a:pPr eaLnBrk="1" hangingPunct="1">
              <a:defRPr/>
            </a:pPr>
            <a:r>
              <a:rPr lang="fr-FR" altLang="fr-FR" b="0" u="sng" dirty="0">
                <a:solidFill>
                  <a:srgbClr val="FFFFFF"/>
                </a:solidFill>
                <a:latin typeface="Calibri" panose="020F0502020204030204" pitchFamily="34" charset="0"/>
                <a:cs typeface="Calibri" panose="020F0502020204030204" pitchFamily="34" charset="0"/>
              </a:rPr>
              <a:t>www.digitalisation.lu</a:t>
            </a:r>
            <a:endParaRPr lang="fr-FR" altLang="fr-FR" b="0" dirty="0">
              <a:solidFill>
                <a:srgbClr val="FFFFFF"/>
              </a:solidFill>
              <a:latin typeface="Calibri" panose="020F0502020204030204" pitchFamily="34" charset="0"/>
              <a:cs typeface="Calibri" panose="020F0502020204030204" pitchFamily="34" charset="0"/>
            </a:endParaRPr>
          </a:p>
          <a:p>
            <a:pPr eaLnBrk="1" hangingPunct="1">
              <a:defRPr/>
            </a:pPr>
            <a:endParaRPr lang="fr-FR" altLang="fr-FR" sz="1800" b="0" dirty="0">
              <a:solidFill>
                <a:srgbClr val="FFFFFF"/>
              </a:solidFill>
              <a:latin typeface="Calibri" panose="020F0502020204030204" pitchFamily="34" charset="0"/>
            </a:endParaRPr>
          </a:p>
          <a:p>
            <a:pPr eaLnBrk="1" hangingPunct="1">
              <a:defRPr/>
            </a:pPr>
            <a:endParaRPr lang="en-US" altLang="fr-FR" sz="1800" b="0" dirty="0">
              <a:solidFill>
                <a:srgbClr val="FFFFFF"/>
              </a:solidFill>
              <a:latin typeface="Calibri" panose="020F0502020204030204" pitchFamily="34" charset="0"/>
            </a:endParaRPr>
          </a:p>
        </p:txBody>
      </p:sp>
      <p:sp>
        <p:nvSpPr>
          <p:cNvPr id="5" name="Title 4"/>
          <p:cNvSpPr>
            <a:spLocks noGrp="1"/>
          </p:cNvSpPr>
          <p:nvPr>
            <p:ph type="title"/>
          </p:nvPr>
        </p:nvSpPr>
        <p:spPr>
          <a:xfrm>
            <a:off x="2339752" y="764704"/>
            <a:ext cx="5400600" cy="1143000"/>
          </a:xfrm>
        </p:spPr>
        <p:txBody>
          <a:bodyPr/>
          <a:lstStyle>
            <a:lvl1pPr algn="ctr">
              <a:defRPr b="0">
                <a:solidFill>
                  <a:schemeClr val="bg1"/>
                </a:solidFill>
                <a:latin typeface="+mn-lt"/>
              </a:defRPr>
            </a:lvl1pPr>
          </a:lstStyle>
          <a:p>
            <a:r>
              <a:rPr lang="en-US" dirty="0"/>
              <a:t>Click to edit Master title style</a:t>
            </a:r>
            <a:endParaRPr lang="fr-FR" dirty="0"/>
          </a:p>
        </p:txBody>
      </p:sp>
    </p:spTree>
    <p:extLst>
      <p:ext uri="{BB962C8B-B14F-4D97-AF65-F5344CB8AC3E}">
        <p14:creationId xmlns:p14="http://schemas.microsoft.com/office/powerpoint/2010/main" val="3742537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F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3745882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9230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390212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261943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158701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06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2609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91738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27538" y="274638"/>
            <a:ext cx="42592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a:t>
            </a:r>
          </a:p>
        </p:txBody>
      </p:sp>
      <p:sp>
        <p:nvSpPr>
          <p:cNvPr id="1027" name="Rectangle 3"/>
          <p:cNvSpPr>
            <a:spLocks noGrp="1" noChangeArrowheads="1"/>
          </p:cNvSpPr>
          <p:nvPr>
            <p:ph type="body" idx="1"/>
          </p:nvPr>
        </p:nvSpPr>
        <p:spPr bwMode="auto">
          <a:xfrm>
            <a:off x="457200" y="1600200"/>
            <a:ext cx="8229600" cy="492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Cliquez pour modifier les styles du texte du masque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pic>
        <p:nvPicPr>
          <p:cNvPr id="1028" name="Image 44"/>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28625" y="258763"/>
            <a:ext cx="23749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8" r:id="rId7"/>
    <p:sldLayoutId id="2147483824" r:id="rId8"/>
    <p:sldLayoutId id="2147483825" r:id="rId9"/>
    <p:sldLayoutId id="2147483826" r:id="rId10"/>
    <p:sldLayoutId id="2147483827" r:id="rId11"/>
    <p:sldLayoutId id="2147483829" r:id="rId12"/>
  </p:sldLayoutIdLst>
  <p:hf sldNum="0" hdr="0" dt="0"/>
  <p:txStyles>
    <p:titleStyle>
      <a:lvl1pPr algn="r" rtl="0" eaLnBrk="0" fontAlgn="base" hangingPunct="0">
        <a:spcBef>
          <a:spcPct val="0"/>
        </a:spcBef>
        <a:spcAft>
          <a:spcPct val="0"/>
        </a:spcAft>
        <a:defRPr sz="2800" b="1">
          <a:solidFill>
            <a:schemeClr val="tx2"/>
          </a:solidFill>
          <a:latin typeface="+mj-lt"/>
          <a:ea typeface="+mj-ea"/>
          <a:cs typeface="+mj-cs"/>
        </a:defRPr>
      </a:lvl1pPr>
      <a:lvl2pPr algn="r" rtl="0" eaLnBrk="0" fontAlgn="base" hangingPunct="0">
        <a:spcBef>
          <a:spcPct val="0"/>
        </a:spcBef>
        <a:spcAft>
          <a:spcPct val="0"/>
        </a:spcAft>
        <a:defRPr sz="2800" b="1">
          <a:solidFill>
            <a:schemeClr val="tx2"/>
          </a:solidFill>
          <a:latin typeface="Calibri Light" panose="020F0302020204030204" pitchFamily="34" charset="0"/>
        </a:defRPr>
      </a:lvl2pPr>
      <a:lvl3pPr algn="r" rtl="0" eaLnBrk="0" fontAlgn="base" hangingPunct="0">
        <a:spcBef>
          <a:spcPct val="0"/>
        </a:spcBef>
        <a:spcAft>
          <a:spcPct val="0"/>
        </a:spcAft>
        <a:defRPr sz="2800" b="1">
          <a:solidFill>
            <a:schemeClr val="tx2"/>
          </a:solidFill>
          <a:latin typeface="Calibri Light" panose="020F0302020204030204" pitchFamily="34" charset="0"/>
        </a:defRPr>
      </a:lvl3pPr>
      <a:lvl4pPr algn="r" rtl="0" eaLnBrk="0" fontAlgn="base" hangingPunct="0">
        <a:spcBef>
          <a:spcPct val="0"/>
        </a:spcBef>
        <a:spcAft>
          <a:spcPct val="0"/>
        </a:spcAft>
        <a:defRPr sz="2800" b="1">
          <a:solidFill>
            <a:schemeClr val="tx2"/>
          </a:solidFill>
          <a:latin typeface="Calibri Light" panose="020F0302020204030204" pitchFamily="34" charset="0"/>
        </a:defRPr>
      </a:lvl4pPr>
      <a:lvl5pPr algn="r" rtl="0" eaLnBrk="0" fontAlgn="base" hangingPunct="0">
        <a:spcBef>
          <a:spcPct val="0"/>
        </a:spcBef>
        <a:spcAft>
          <a:spcPct val="0"/>
        </a:spcAft>
        <a:defRPr sz="2800" b="1">
          <a:solidFill>
            <a:schemeClr val="tx2"/>
          </a:solidFill>
          <a:latin typeface="Calibri Light" panose="020F0302020204030204" pitchFamily="34" charset="0"/>
        </a:defRPr>
      </a:lvl5pPr>
      <a:lvl6pPr marL="457200" algn="r" rtl="0" eaLnBrk="0" fontAlgn="base" hangingPunct="0">
        <a:spcBef>
          <a:spcPct val="0"/>
        </a:spcBef>
        <a:spcAft>
          <a:spcPct val="0"/>
        </a:spcAft>
        <a:defRPr sz="2800" b="1">
          <a:solidFill>
            <a:schemeClr val="tx2"/>
          </a:solidFill>
          <a:latin typeface="Arial" charset="0"/>
        </a:defRPr>
      </a:lvl6pPr>
      <a:lvl7pPr marL="914400" algn="r" rtl="0" eaLnBrk="0" fontAlgn="base" hangingPunct="0">
        <a:spcBef>
          <a:spcPct val="0"/>
        </a:spcBef>
        <a:spcAft>
          <a:spcPct val="0"/>
        </a:spcAft>
        <a:defRPr sz="2800" b="1">
          <a:solidFill>
            <a:schemeClr val="tx2"/>
          </a:solidFill>
          <a:latin typeface="Arial" charset="0"/>
        </a:defRPr>
      </a:lvl7pPr>
      <a:lvl8pPr marL="1371600" algn="r" rtl="0" eaLnBrk="0" fontAlgn="base" hangingPunct="0">
        <a:spcBef>
          <a:spcPct val="0"/>
        </a:spcBef>
        <a:spcAft>
          <a:spcPct val="0"/>
        </a:spcAft>
        <a:defRPr sz="2800" b="1">
          <a:solidFill>
            <a:schemeClr val="tx2"/>
          </a:solidFill>
          <a:latin typeface="Arial" charset="0"/>
        </a:defRPr>
      </a:lvl8pPr>
      <a:lvl9pPr marL="1828800" algn="r" rtl="0" eaLnBrk="0" fontAlgn="base" hangingPunct="0">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ilnas.services-publics.lu/ecnor/displayStandard.action?id=223359&amp;pattern=EN+16931-1%3A2017+&amp;published=true&amp;project=false&amp;cancelled=false&amp;enquiry=false&amp;resultsPerPage=1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unece.org/trade/uncefact/xml-schemas" TargetMode="External"/><Relationship Id="rId4" Type="http://schemas.openxmlformats.org/officeDocument/2006/relationships/hyperlink" Target="http://docs.oasis-open.org/ub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peppol.e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guichet.public.lu/fr/entreprises/commerce/marches-publics/facturation/emission-facture-electronique-marche-public-contrat-concession.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guichet.public.lu/fr/entreprises/commerce/marches-publics/facturation/transmission-facture-electronique-marche-public-contrat-concession.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irectory.peppol.e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peppol.helger.com/public/locale-en_US/menuitem-tools-participant" TargetMode="External"/><Relationship Id="rId4" Type="http://schemas.openxmlformats.org/officeDocument/2006/relationships/hyperlink" Target="https://test-directory.peppol.eu/"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test-directory.peppol.e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peppol.eu/core-invoice-usage-specification-cius-use-peppol" TargetMode="External"/><Relationship Id="rId3" Type="http://schemas.openxmlformats.org/officeDocument/2006/relationships/hyperlink" Target="https://peppol.eu/downloads/post-award" TargetMode="External"/><Relationship Id="rId7" Type="http://schemas.openxmlformats.org/officeDocument/2006/relationships/hyperlink" Target="https://docs.peppol.eu/poacc/billing/3.0/bis/#rule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docs.peppol.eu/poacc/billing/3.0/syntax/ubl-invoice/tree/" TargetMode="External"/><Relationship Id="rId5" Type="http://schemas.openxmlformats.org/officeDocument/2006/relationships/hyperlink" Target="https://docs.peppol.eu/poacc/billing/3.0/bis/" TargetMode="External"/><Relationship Id="rId4" Type="http://schemas.openxmlformats.org/officeDocument/2006/relationships/hyperlink" Target="https://docs.peppol.eu/poacc/billing/3.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eppol.eu/who-is-who/peppol-certified-ap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gd.lu/8dzPxF" TargetMode="External"/><Relationship Id="rId4" Type="http://schemas.openxmlformats.org/officeDocument/2006/relationships/hyperlink" Target="https://digital.gouvernement.lu/dam-assets/dossiers/e-facturation/20221123-efacturation-liste-osp.pdf"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12" Type="http://schemas.openxmlformats.org/officeDocument/2006/relationships/image" Target="../media/image15.sv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sv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hyperlink" Target="https://legilux.public.lu/eli/etat/leg/loi/2019/05/16/a345/consolide/20211218" TargetMode="External"/><Relationship Id="rId3" Type="http://schemas.openxmlformats.org/officeDocument/2006/relationships/hyperlink" Target="http://legilux.public.lu/eli/etat/leg/loi/2019/05/16/a345/jo" TargetMode="External"/><Relationship Id="rId7" Type="http://schemas.openxmlformats.org/officeDocument/2006/relationships/hyperlink" Target="https://legilux.public.lu/eli/etat/leg/rgd/2021/12/13/a870/j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hd.lu/wps/portal/public/Accueil/TravailALaChambre/Recherche/RoleDesAffaires?action=doDocpaDetails&amp;backto=/wps/portal/public/Accueil/Actualite&amp;id=7750" TargetMode="External"/><Relationship Id="rId5" Type="http://schemas.openxmlformats.org/officeDocument/2006/relationships/hyperlink" Target="http://legilux.public.lu/eli/etat/leg/loi/2021/12/13/a869/jo" TargetMode="External"/><Relationship Id="rId4" Type="http://schemas.openxmlformats.org/officeDocument/2006/relationships/hyperlink" Target="https://eur-lex.europa.eu/eli/dir/2014/55/oj?locale=fr"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ilnas.services-publics.lu/ecnor/displayStandard.action?id=223359&amp;pattern=EN+16931-1%3A2017+&amp;published=true&amp;project=false&amp;cancelled=false&amp;enquiry=false&amp;resultsPerPage=10"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docs.peppol.eu/poacc/billing/3.0/"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docs.peppol.eu/poacc/billing/3.0/syntax/ubl-invoice/cac-InvoiceLine/cbc-ID" TargetMode="External"/><Relationship Id="rId3" Type="http://schemas.openxmlformats.org/officeDocument/2006/relationships/hyperlink" Target="https://docs.peppol.eu/poacc/billing/3.0/syntax/ubl-invoice/cac-OrderReference/cbc-ID" TargetMode="External"/><Relationship Id="rId7" Type="http://schemas.openxmlformats.org/officeDocument/2006/relationships/hyperlink" Target="https://docs.peppol.eu/poacc/billing/3.0/syntax/ubl-invoice/cac-PaymentTerms/cbc-Not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docs.peppol.eu/poacc/billing/3.0/syntax/ubl-invoice/cbc-Note" TargetMode="External"/><Relationship Id="rId5" Type="http://schemas.openxmlformats.org/officeDocument/2006/relationships/hyperlink" Target="https://docs.peppol.eu/poacc/billing/3.0/syntax/ubl-invoice/cac-ContractDocumentReference/cbc-ID" TargetMode="External"/><Relationship Id="rId10" Type="http://schemas.openxmlformats.org/officeDocument/2006/relationships/hyperlink" Target="https://docs.peppol.eu/poacc/billing/3.0/syntax/ubl-invoice/cac-InvoiceLine/cac-Item/cbc-Description" TargetMode="External"/><Relationship Id="rId4" Type="http://schemas.openxmlformats.org/officeDocument/2006/relationships/hyperlink" Target="https://docs.peppol.eu/poacc/billing/3.0/syntax/ubl-invoice/cac-InvoiceLine/cbc-AccountingCost" TargetMode="External"/><Relationship Id="rId9" Type="http://schemas.openxmlformats.org/officeDocument/2006/relationships/hyperlink" Target="https://docs.peppol.eu/poacc/billing/3.0/syntax/ubl-invoice/cac-InvoiceLine/cac-Item/cbc-Nam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peppol.org/" TargetMode="External"/><Relationship Id="rId3" Type="http://schemas.openxmlformats.org/officeDocument/2006/relationships/hyperlink" Target="https://e-facturation.lu/" TargetMode="External"/><Relationship Id="rId7" Type="http://schemas.openxmlformats.org/officeDocument/2006/relationships/hyperlink" Target="https://peppol.eu/"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legilux.public.lu/eli/etat/leg/rgd/2021/12/13/a870/jo" TargetMode="External"/><Relationship Id="rId5" Type="http://schemas.openxmlformats.org/officeDocument/2006/relationships/hyperlink" Target="https://legilux.public.lu/eli/etat/leg/loi/2019/05/16/a345/consolide/20211218" TargetMode="External"/><Relationship Id="rId4" Type="http://schemas.openxmlformats.org/officeDocument/2006/relationships/hyperlink" Target="https://digital.gouvernement.lu/fr/dossiers/2021/facturation-electronique.htm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info@efact.public.lu"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55688"/>
            <a:ext cx="9144000"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ChangeArrowheads="1"/>
          </p:cNvSpPr>
          <p:nvPr/>
        </p:nvSpPr>
        <p:spPr bwMode="auto">
          <a:xfrm>
            <a:off x="0" y="4003675"/>
            <a:ext cx="9144000" cy="1801813"/>
          </a:xfrm>
          <a:prstGeom prst="rect">
            <a:avLst/>
          </a:prstGeom>
          <a:solidFill>
            <a:schemeClr val="bg1"/>
          </a:solidFill>
          <a:ln w="9525" algn="ctr">
            <a:solidFill>
              <a:schemeClr val="bg1"/>
            </a:solidFill>
            <a:round/>
            <a:headEnd/>
            <a:tailEnd/>
          </a:ln>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4" name="Zone de texte 38"/>
          <p:cNvSpPr txBox="1"/>
          <p:nvPr/>
        </p:nvSpPr>
        <p:spPr>
          <a:xfrm>
            <a:off x="107504" y="4365625"/>
            <a:ext cx="8928100" cy="1079500"/>
          </a:xfrm>
          <a:prstGeom prst="rect">
            <a:avLst/>
          </a:prstGeom>
          <a:noFill/>
          <a:ln w="6350">
            <a:noFill/>
          </a:ln>
        </p:spPr>
        <p:txBody>
          <a:bodyPr/>
          <a:lstStyle/>
          <a:p>
            <a:pPr algn="ctr">
              <a:spcBef>
                <a:spcPts val="1200"/>
              </a:spcBef>
              <a:spcAft>
                <a:spcPts val="0"/>
              </a:spcAft>
              <a:defRPr/>
            </a:pPr>
            <a:r>
              <a:rPr lang="fr-FR" sz="3600" b="0" dirty="0">
                <a:solidFill>
                  <a:srgbClr val="374D63"/>
                </a:solidFill>
                <a:latin typeface="+mn-lt"/>
                <a:ea typeface="Calibri" panose="020F0502020204030204" pitchFamily="34" charset="0"/>
              </a:rPr>
              <a:t>Facturation électronique : Cadre légal, solutions techniques et bonnes pratiques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Facture électronique conforme</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1844824"/>
            <a:ext cx="8425184" cy="4801314"/>
          </a:xfrm>
          <a:prstGeom prst="rect">
            <a:avLst/>
          </a:prstGeom>
          <a:noFill/>
        </p:spPr>
        <p:txBody>
          <a:bodyPr wrap="square">
            <a:spAutoFit/>
          </a:bodyPr>
          <a:lstStyle/>
          <a:p>
            <a:pPr marL="285750" indent="-285750">
              <a:buFont typeface="Arial" panose="020B0604020202020204" pitchFamily="34" charset="0"/>
              <a:buChar char="•"/>
              <a:defRPr/>
            </a:pPr>
            <a:r>
              <a:rPr lang="fr-FR" sz="1800" dirty="0">
                <a:solidFill>
                  <a:schemeClr val="bg1"/>
                </a:solidFill>
                <a:latin typeface="+mn-lt"/>
              </a:rPr>
              <a:t>Facture électronique</a:t>
            </a:r>
            <a:br>
              <a:rPr lang="fr-FR" sz="900" dirty="0">
                <a:solidFill>
                  <a:schemeClr val="bg1"/>
                </a:solidFill>
                <a:latin typeface="+mn-lt"/>
              </a:rPr>
            </a:br>
            <a:r>
              <a:rPr lang="fr-FR" sz="1800" b="0" dirty="0">
                <a:solidFill>
                  <a:schemeClr val="bg1"/>
                </a:solidFill>
                <a:latin typeface="+mn-lt"/>
              </a:rPr>
              <a:t>Un fichier XML ou qui contient de l'XML structuré et interprétable automatiquement par un ordinateur et non pas simplement un document PDF, Word ou autre non structuré seulement lisible par un être humain</a:t>
            </a:r>
            <a:br>
              <a:rPr lang="fr-FR" sz="1800" b="0" dirty="0">
                <a:solidFill>
                  <a:schemeClr val="bg1"/>
                </a:solidFill>
                <a:latin typeface="+mn-lt"/>
              </a:rPr>
            </a:br>
            <a:endParaRPr lang="fr-FR" sz="1800" b="0" dirty="0">
              <a:solidFill>
                <a:schemeClr val="bg1"/>
              </a:solidFill>
              <a:latin typeface="+mn-lt"/>
            </a:endParaRPr>
          </a:p>
          <a:p>
            <a:pPr marL="285750" indent="-285750">
              <a:buFont typeface="Arial" panose="020B0604020202020204" pitchFamily="34" charset="0"/>
              <a:buChar char="•"/>
              <a:defRPr/>
            </a:pPr>
            <a:r>
              <a:rPr lang="fr-FR" sz="1800" dirty="0">
                <a:solidFill>
                  <a:schemeClr val="bg1"/>
                </a:solidFill>
                <a:latin typeface="+mn-lt"/>
              </a:rPr>
              <a:t>Facture électronique conforme</a:t>
            </a:r>
            <a:br>
              <a:rPr lang="fr-FR" sz="1800" dirty="0">
                <a:solidFill>
                  <a:schemeClr val="bg1"/>
                </a:solidFill>
                <a:latin typeface="+mn-lt"/>
              </a:rPr>
            </a:br>
            <a:r>
              <a:rPr lang="fr-FR" sz="1800" b="0" dirty="0">
                <a:solidFill>
                  <a:schemeClr val="bg1"/>
                </a:solidFill>
                <a:latin typeface="+mn-lt"/>
              </a:rPr>
              <a:t>Une facture électronique conforme à la version la plus récente de la norme européenne sur la facturation électronique (standard sémantique des données d’une facture électronique) et avec l'une des syntaxes, c’est-à-dire un des formats XML, figurant sur la liste la plus récente publiée par la Commission européenne.</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La norme européenne actuelle :</a:t>
            </a:r>
          </a:p>
          <a:p>
            <a:pPr marL="742950" lvl="1" indent="-285750">
              <a:buFont typeface="Arial" panose="020B0604020202020204" pitchFamily="34" charset="0"/>
              <a:buChar char="•"/>
              <a:defRPr/>
            </a:pPr>
            <a:r>
              <a:rPr lang="fr-FR" sz="1800" b="0" dirty="0">
                <a:solidFill>
                  <a:schemeClr val="bg1"/>
                </a:solidFill>
                <a:latin typeface="+mn-lt"/>
                <a:hlinkClick r:id="rId3">
                  <a:extLst>
                    <a:ext uri="{A12FA001-AC4F-418D-AE19-62706E023703}">
                      <ahyp:hlinkClr xmlns:ahyp="http://schemas.microsoft.com/office/drawing/2018/hyperlinkcolor" val="tx"/>
                    </a:ext>
                  </a:extLst>
                </a:hlinkClick>
              </a:rPr>
              <a:t>EN 16931-1:2017</a:t>
            </a:r>
            <a:endParaRPr lang="fr-FR" sz="1800" b="0" dirty="0">
              <a:solidFill>
                <a:schemeClr val="bg1"/>
              </a:solidFill>
              <a:latin typeface="+mn-lt"/>
            </a:endParaRP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Les 2 syntaxes :</a:t>
            </a:r>
          </a:p>
          <a:p>
            <a:pPr marL="742950" lvl="1" indent="-285750">
              <a:buFont typeface="Arial" panose="020B0604020202020204" pitchFamily="34" charset="0"/>
              <a:buChar char="•"/>
              <a:defRPr/>
            </a:pPr>
            <a:r>
              <a:rPr lang="fr-FR" sz="1800" b="0" dirty="0">
                <a:solidFill>
                  <a:schemeClr val="bg1"/>
                </a:solidFill>
                <a:latin typeface="+mn-lt"/>
                <a:hlinkClick r:id="rId4">
                  <a:extLst>
                    <a:ext uri="{A12FA001-AC4F-418D-AE19-62706E023703}">
                      <ahyp:hlinkClr xmlns:ahyp="http://schemas.microsoft.com/office/drawing/2018/hyperlinkcolor" val="tx"/>
                    </a:ext>
                  </a:extLst>
                </a:hlinkClick>
              </a:rPr>
              <a:t>XML au format UBL</a:t>
            </a:r>
            <a:r>
              <a:rPr lang="fr-FR" sz="1800" b="0" dirty="0">
                <a:solidFill>
                  <a:schemeClr val="bg1"/>
                </a:solidFill>
                <a:latin typeface="+mn-lt"/>
                <a:hlinkClick r:id="rId4"/>
              </a:rPr>
              <a:t> </a:t>
            </a:r>
            <a:r>
              <a:rPr lang="fr-FR" sz="1800" b="0" dirty="0">
                <a:solidFill>
                  <a:schemeClr val="bg1"/>
                </a:solidFill>
                <a:latin typeface="+mn-lt"/>
              </a:rPr>
              <a:t>(Universal Business </a:t>
            </a:r>
            <a:r>
              <a:rPr lang="fr-FR" sz="1800" b="0" dirty="0" err="1">
                <a:solidFill>
                  <a:schemeClr val="bg1"/>
                </a:solidFill>
                <a:latin typeface="+mn-lt"/>
              </a:rPr>
              <a:t>Language</a:t>
            </a:r>
            <a:r>
              <a:rPr lang="fr-FR" sz="1800" b="0" dirty="0">
                <a:solidFill>
                  <a:schemeClr val="bg1"/>
                </a:solidFill>
                <a:latin typeface="+mn-lt"/>
              </a:rPr>
              <a:t>) : norme ISO/IEC 19845:2015 ;</a:t>
            </a:r>
          </a:p>
          <a:p>
            <a:pPr marL="742950" lvl="1" indent="-285750">
              <a:buFont typeface="Arial" panose="020B0604020202020204" pitchFamily="34" charset="0"/>
              <a:buChar char="•"/>
              <a:defRPr/>
            </a:pPr>
            <a:r>
              <a:rPr lang="fr-FR" sz="1800" b="0" dirty="0">
                <a:solidFill>
                  <a:schemeClr val="bg1"/>
                </a:solidFill>
                <a:latin typeface="+mn-lt"/>
                <a:hlinkClick r:id="rId5">
                  <a:extLst>
                    <a:ext uri="{A12FA001-AC4F-418D-AE19-62706E023703}">
                      <ahyp:hlinkClr xmlns:ahyp="http://schemas.microsoft.com/office/drawing/2018/hyperlinkcolor" val="tx"/>
                    </a:ext>
                  </a:extLst>
                </a:hlinkClick>
              </a:rPr>
              <a:t>XML UN/CEFACT CII</a:t>
            </a:r>
            <a:r>
              <a:rPr lang="fr-FR" sz="1800" b="0" dirty="0">
                <a:solidFill>
                  <a:schemeClr val="bg1"/>
                </a:solidFill>
                <a:latin typeface="+mn-lt"/>
              </a:rPr>
              <a:t> (Cross </a:t>
            </a:r>
            <a:r>
              <a:rPr lang="fr-FR" sz="1800" b="0" dirty="0" err="1">
                <a:solidFill>
                  <a:schemeClr val="bg1"/>
                </a:solidFill>
                <a:latin typeface="+mn-lt"/>
              </a:rPr>
              <a:t>Industry</a:t>
            </a:r>
            <a:r>
              <a:rPr lang="fr-FR" sz="1800" b="0" dirty="0">
                <a:solidFill>
                  <a:schemeClr val="bg1"/>
                </a:solidFill>
                <a:latin typeface="+mn-lt"/>
              </a:rPr>
              <a:t> </a:t>
            </a:r>
            <a:r>
              <a:rPr lang="fr-FR" sz="1800" b="0" dirty="0" err="1">
                <a:solidFill>
                  <a:schemeClr val="bg1"/>
                </a:solidFill>
                <a:latin typeface="+mn-lt"/>
              </a:rPr>
              <a:t>Invoice</a:t>
            </a:r>
            <a:r>
              <a:rPr lang="fr-FR" sz="1800" b="0" dirty="0">
                <a:solidFill>
                  <a:schemeClr val="bg1"/>
                </a:solidFill>
                <a:latin typeface="+mn-lt"/>
              </a:rPr>
              <a:t>).</a:t>
            </a:r>
          </a:p>
        </p:txBody>
      </p:sp>
    </p:spTree>
    <p:extLst>
      <p:ext uri="{BB962C8B-B14F-4D97-AF65-F5344CB8AC3E}">
        <p14:creationId xmlns:p14="http://schemas.microsoft.com/office/powerpoint/2010/main" val="43790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9"/>
          <p:cNvSpPr>
            <a:spLocks noChangeArrowheads="1"/>
          </p:cNvSpPr>
          <p:nvPr/>
        </p:nvSpPr>
        <p:spPr bwMode="auto">
          <a:xfrm>
            <a:off x="2843213" y="1855788"/>
            <a:ext cx="3744912" cy="3743325"/>
          </a:xfrm>
          <a:prstGeom prst="rect">
            <a:avLst/>
          </a:prstGeom>
          <a:solidFill>
            <a:schemeClr val="bg1">
              <a:alpha val="6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2" name="TextBox 11"/>
          <p:cNvSpPr txBox="1"/>
          <p:nvPr/>
        </p:nvSpPr>
        <p:spPr>
          <a:xfrm>
            <a:off x="4464050" y="2990850"/>
            <a:ext cx="503238" cy="646113"/>
          </a:xfrm>
          <a:prstGeom prst="rect">
            <a:avLst/>
          </a:prstGeom>
          <a:noFill/>
        </p:spPr>
        <p:txBody>
          <a:bodyPr>
            <a:spAutoFit/>
          </a:bodyPr>
          <a:lstStyle/>
          <a:p>
            <a:pPr>
              <a:defRPr/>
            </a:pPr>
            <a:r>
              <a:rPr lang="fr-FR" sz="3600" b="0" dirty="0">
                <a:solidFill>
                  <a:srgbClr val="374D63"/>
                </a:solidFill>
                <a:latin typeface="+mn-lt"/>
              </a:rPr>
              <a:t>3</a:t>
            </a:r>
          </a:p>
        </p:txBody>
      </p:sp>
      <p:sp>
        <p:nvSpPr>
          <p:cNvPr id="10" name="TextBox 9"/>
          <p:cNvSpPr txBox="1"/>
          <p:nvPr/>
        </p:nvSpPr>
        <p:spPr>
          <a:xfrm>
            <a:off x="3167063" y="3856038"/>
            <a:ext cx="3095625" cy="455612"/>
          </a:xfrm>
          <a:prstGeom prst="rect">
            <a:avLst/>
          </a:prstGeom>
          <a:noFill/>
        </p:spPr>
        <p:txBody>
          <a:bodyPr>
            <a:spAutoFit/>
          </a:bodyPr>
          <a:lstStyle/>
          <a:p>
            <a:pPr algn="ctr">
              <a:lnSpc>
                <a:spcPts val="2500"/>
              </a:lnSpc>
              <a:defRPr/>
            </a:pPr>
            <a:r>
              <a:rPr lang="fr-FR" sz="3600" b="0" dirty="0" err="1">
                <a:solidFill>
                  <a:srgbClr val="374D63"/>
                </a:solidFill>
                <a:latin typeface="+mn-lt"/>
              </a:rPr>
              <a:t>eTracking</a:t>
            </a:r>
            <a:endParaRPr lang="fr-FR" altLang="fr-FR" sz="3600" kern="0" dirty="0">
              <a:solidFill>
                <a:srgbClr val="374D63"/>
              </a:solidFill>
              <a:latin typeface="+mn-lt"/>
            </a:endParaRPr>
          </a:p>
        </p:txBody>
      </p:sp>
      <p:pic>
        <p:nvPicPr>
          <p:cNvPr id="4403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338" y="-612775"/>
            <a:ext cx="12192001" cy="759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Oval 14"/>
          <p:cNvSpPr>
            <a:spLocks noChangeArrowheads="1"/>
          </p:cNvSpPr>
          <p:nvPr/>
        </p:nvSpPr>
        <p:spPr bwMode="auto">
          <a:xfrm>
            <a:off x="2771775" y="1665288"/>
            <a:ext cx="3600450" cy="3527425"/>
          </a:xfrm>
          <a:prstGeom prst="rect">
            <a:avLst/>
          </a:prstGeom>
          <a:solidFill>
            <a:srgbClr val="FFFFFF">
              <a:alpha val="9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1" name="TextBox 10"/>
          <p:cNvSpPr txBox="1"/>
          <p:nvPr/>
        </p:nvSpPr>
        <p:spPr>
          <a:xfrm>
            <a:off x="3203575" y="3328988"/>
            <a:ext cx="2736850" cy="1200329"/>
          </a:xfrm>
          <a:prstGeom prst="rect">
            <a:avLst/>
          </a:prstGeom>
          <a:noFill/>
        </p:spPr>
        <p:txBody>
          <a:bodyPr>
            <a:spAutoFit/>
          </a:bodyPr>
          <a:lstStyle/>
          <a:p>
            <a:pPr algn="ctr">
              <a:defRPr/>
            </a:pPr>
            <a:r>
              <a:rPr lang="fr-FR" sz="3600" b="0" dirty="0">
                <a:solidFill>
                  <a:srgbClr val="374D63"/>
                </a:solidFill>
                <a:latin typeface="+mn-lt"/>
              </a:rPr>
              <a:t>Obligations légales</a:t>
            </a:r>
          </a:p>
        </p:txBody>
      </p:sp>
      <p:sp>
        <p:nvSpPr>
          <p:cNvPr id="13" name="TextBox 12"/>
          <p:cNvSpPr txBox="1"/>
          <p:nvPr/>
        </p:nvSpPr>
        <p:spPr>
          <a:xfrm>
            <a:off x="4319588" y="2759075"/>
            <a:ext cx="504825" cy="646113"/>
          </a:xfrm>
          <a:prstGeom prst="rect">
            <a:avLst/>
          </a:prstGeom>
          <a:noFill/>
        </p:spPr>
        <p:txBody>
          <a:bodyPr>
            <a:spAutoFit/>
          </a:bodyPr>
          <a:lstStyle/>
          <a:p>
            <a:pPr>
              <a:defRPr/>
            </a:pPr>
            <a:r>
              <a:rPr lang="fr-FR" sz="3600" b="0" dirty="0">
                <a:solidFill>
                  <a:srgbClr val="374D63"/>
                </a:solidFill>
                <a:latin typeface="+mn-lt"/>
              </a:rPr>
              <a:t>3</a:t>
            </a:r>
          </a:p>
        </p:txBody>
      </p:sp>
    </p:spTree>
    <p:extLst>
      <p:ext uri="{BB962C8B-B14F-4D97-AF65-F5344CB8AC3E}">
        <p14:creationId xmlns:p14="http://schemas.microsoft.com/office/powerpoint/2010/main" val="1294124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Obligations</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1988840"/>
            <a:ext cx="8353176" cy="4524315"/>
          </a:xfrm>
          <a:prstGeom prst="rect">
            <a:avLst/>
          </a:prstGeom>
          <a:noFill/>
        </p:spPr>
        <p:txBody>
          <a:bodyPr wrap="square">
            <a:spAutoFit/>
          </a:bodyPr>
          <a:lstStyle/>
          <a:p>
            <a:pPr marL="285750" indent="-285750">
              <a:buFont typeface="Arial" panose="020B0604020202020204" pitchFamily="34" charset="0"/>
              <a:buChar char="•"/>
            </a:pPr>
            <a:r>
              <a:rPr lang="fr-FR" sz="1800" b="0" dirty="0">
                <a:solidFill>
                  <a:schemeClr val="bg1"/>
                </a:solidFill>
                <a:latin typeface="+mn-lt"/>
              </a:rPr>
              <a:t>Pour tous les </a:t>
            </a:r>
            <a:r>
              <a:rPr lang="fr-FR" sz="1800" dirty="0">
                <a:solidFill>
                  <a:schemeClr val="bg1"/>
                </a:solidFill>
                <a:latin typeface="+mn-lt"/>
              </a:rPr>
              <a:t>OSP </a:t>
            </a:r>
            <a:r>
              <a:rPr lang="fr-FR" sz="1800" b="0" dirty="0">
                <a:solidFill>
                  <a:schemeClr val="bg1"/>
                </a:solidFill>
                <a:latin typeface="+mn-lt"/>
              </a:rPr>
              <a:t>:</a:t>
            </a:r>
          </a:p>
          <a:p>
            <a:pPr marL="742950" lvl="1" indent="-285750">
              <a:buFont typeface="Arial" panose="020B0604020202020204" pitchFamily="34" charset="0"/>
              <a:buChar char="•"/>
            </a:pPr>
            <a:r>
              <a:rPr lang="fr-FR" sz="1800" dirty="0">
                <a:solidFill>
                  <a:schemeClr val="bg1"/>
                </a:solidFill>
                <a:latin typeface="+mn-lt"/>
              </a:rPr>
              <a:t>recevoir et traiter les factures électroniques conformes </a:t>
            </a:r>
            <a:r>
              <a:rPr lang="fr-FR" sz="1800" b="0" dirty="0">
                <a:solidFill>
                  <a:schemeClr val="bg1"/>
                </a:solidFill>
                <a:latin typeface="+mn-lt"/>
              </a:rPr>
              <a:t>(Art. 4.) ;</a:t>
            </a:r>
          </a:p>
          <a:p>
            <a:pPr marL="742950" lvl="1" indent="-285750">
              <a:buFont typeface="Arial" panose="020B0604020202020204" pitchFamily="34" charset="0"/>
              <a:buChar char="•"/>
            </a:pPr>
            <a:r>
              <a:rPr lang="fr-FR" sz="1800" b="0" dirty="0">
                <a:solidFill>
                  <a:schemeClr val="bg1"/>
                </a:solidFill>
                <a:latin typeface="+mn-lt"/>
              </a:rPr>
              <a:t>utiliser, pour la réception automatisée de factures électroniques, le réseau de livraison commun </a:t>
            </a:r>
            <a:r>
              <a:rPr lang="fr-FR" sz="1800" dirty="0">
                <a:solidFill>
                  <a:schemeClr val="bg1"/>
                </a:solidFill>
                <a:latin typeface="+mn-lt"/>
                <a:hlinkClick r:id="rId3" tooltip="Peppol - Nouvelle fenêtre">
                  <a:extLst>
                    <a:ext uri="{A12FA001-AC4F-418D-AE19-62706E023703}">
                      <ahyp:hlinkClr xmlns:ahyp="http://schemas.microsoft.com/office/drawing/2018/hyperlinkcolor" val="tx"/>
                    </a:ext>
                  </a:extLst>
                </a:hlinkClick>
              </a:rPr>
              <a:t>Peppol</a:t>
            </a:r>
            <a:r>
              <a:rPr lang="fr-FR" sz="1800" dirty="0">
                <a:solidFill>
                  <a:schemeClr val="bg1"/>
                </a:solidFill>
                <a:latin typeface="+mn-lt"/>
              </a:rPr>
              <a:t> </a:t>
            </a:r>
            <a:r>
              <a:rPr lang="fr-FR" sz="1800" b="0" dirty="0">
                <a:solidFill>
                  <a:schemeClr val="bg1"/>
                </a:solidFill>
                <a:latin typeface="+mn-lt"/>
              </a:rPr>
              <a:t>et, tant qu'ils ne disposent pas d’un propre point d'accès Peppol, le point d'accès du CTIE (Centre des technologies de l’information de l’État).</a:t>
            </a:r>
            <a:br>
              <a:rPr lang="fr-FR" sz="1800" b="0" dirty="0">
                <a:solidFill>
                  <a:schemeClr val="bg1"/>
                </a:solidFill>
                <a:latin typeface="+mn-lt"/>
              </a:rPr>
            </a:br>
            <a:endParaRPr lang="fr-FR" sz="1800" b="0" dirty="0">
              <a:solidFill>
                <a:schemeClr val="bg1"/>
              </a:solidFill>
              <a:latin typeface="+mn-lt"/>
            </a:endParaRPr>
          </a:p>
          <a:p>
            <a:pPr marL="285750" indent="-285750">
              <a:buFont typeface="Arial" panose="020B0604020202020204" pitchFamily="34" charset="0"/>
              <a:buChar char="•"/>
            </a:pPr>
            <a:r>
              <a:rPr lang="fr-FR" sz="1800" b="0" dirty="0">
                <a:solidFill>
                  <a:schemeClr val="bg1"/>
                </a:solidFill>
                <a:latin typeface="+mn-lt"/>
              </a:rPr>
              <a:t>Pour les </a:t>
            </a:r>
            <a:r>
              <a:rPr lang="fr-FR" sz="1800" dirty="0">
                <a:solidFill>
                  <a:schemeClr val="bg1"/>
                </a:solidFill>
                <a:latin typeface="+mn-lt"/>
              </a:rPr>
              <a:t>ministères et administrations </a:t>
            </a:r>
            <a:r>
              <a:rPr lang="fr-FR" sz="1800" b="0" dirty="0">
                <a:solidFill>
                  <a:schemeClr val="bg1"/>
                </a:solidFill>
                <a:latin typeface="+mn-lt"/>
              </a:rPr>
              <a:t>de l'État :</a:t>
            </a:r>
          </a:p>
          <a:p>
            <a:pPr marL="742950" lvl="1" indent="-285750">
              <a:buFont typeface="Arial" panose="020B0604020202020204" pitchFamily="34" charset="0"/>
              <a:buChar char="•"/>
            </a:pPr>
            <a:r>
              <a:rPr lang="fr-FR" sz="1800" b="0" dirty="0">
                <a:solidFill>
                  <a:schemeClr val="bg1"/>
                </a:solidFill>
                <a:latin typeface="+mn-lt"/>
              </a:rPr>
              <a:t>utiliser le </a:t>
            </a:r>
            <a:r>
              <a:rPr lang="fr-FR" sz="1800" dirty="0">
                <a:solidFill>
                  <a:schemeClr val="bg1"/>
                </a:solidFill>
                <a:latin typeface="+mn-lt"/>
              </a:rPr>
              <a:t>point d’accès à Peppol du CTIE</a:t>
            </a:r>
          </a:p>
          <a:p>
            <a:pPr marL="742950" lvl="1" indent="-285750">
              <a:buFont typeface="Arial" panose="020B0604020202020204" pitchFamily="34" charset="0"/>
              <a:buChar char="•"/>
            </a:pPr>
            <a:endParaRPr lang="fr-FR" sz="1800" dirty="0">
              <a:solidFill>
                <a:schemeClr val="bg1"/>
              </a:solidFill>
              <a:latin typeface="+mn-lt"/>
            </a:endParaRPr>
          </a:p>
          <a:p>
            <a:pPr marL="285750" lvl="0" indent="-285750">
              <a:buFont typeface="Arial" panose="020B0604020202020204" pitchFamily="34" charset="0"/>
              <a:buChar char="•"/>
            </a:pPr>
            <a:r>
              <a:rPr lang="fr-FR" sz="1800" b="0" dirty="0">
                <a:solidFill>
                  <a:prstClr val="white"/>
                </a:solidFill>
                <a:latin typeface="Calibri" panose="020F0502020204030204"/>
              </a:rPr>
              <a:t>Pour les </a:t>
            </a:r>
            <a:r>
              <a:rPr lang="fr-FR" sz="1800" dirty="0">
                <a:solidFill>
                  <a:prstClr val="white"/>
                </a:solidFill>
                <a:latin typeface="Calibri" panose="020F0502020204030204"/>
              </a:rPr>
              <a:t>opérateurs économiques </a:t>
            </a:r>
            <a:r>
              <a:rPr lang="fr-FR" sz="1800" b="0" dirty="0">
                <a:solidFill>
                  <a:prstClr val="white"/>
                </a:solidFill>
                <a:latin typeface="Calibri" panose="020F0502020204030204"/>
              </a:rPr>
              <a:t>:</a:t>
            </a:r>
          </a:p>
          <a:p>
            <a:pPr marL="742950" lvl="1" indent="-285750">
              <a:buFont typeface="Arial" panose="020B0604020202020204" pitchFamily="34" charset="0"/>
              <a:buChar char="•"/>
            </a:pPr>
            <a:r>
              <a:rPr lang="fr-FR" sz="1800" dirty="0">
                <a:solidFill>
                  <a:prstClr val="white"/>
                </a:solidFill>
                <a:latin typeface="Calibri" panose="020F0502020204030204"/>
              </a:rPr>
              <a:t>émettre et transmettre des factures électroniques conformes </a:t>
            </a:r>
            <a:r>
              <a:rPr lang="fr-FR" sz="1800" b="0" dirty="0">
                <a:solidFill>
                  <a:prstClr val="white"/>
                </a:solidFill>
                <a:latin typeface="Calibri" panose="020F0502020204030204"/>
              </a:rPr>
              <a:t>dans le cadre des marchés publics (Art. 4</a:t>
            </a:r>
            <a:r>
              <a:rPr lang="fr-FR" sz="1800" b="0" i="1" dirty="0">
                <a:solidFill>
                  <a:prstClr val="white"/>
                </a:solidFill>
                <a:latin typeface="Calibri" panose="020F0502020204030204"/>
              </a:rPr>
              <a:t>bis.</a:t>
            </a:r>
            <a:r>
              <a:rPr lang="fr-FR" sz="1800" b="0" dirty="0">
                <a:solidFill>
                  <a:prstClr val="white"/>
                </a:solidFill>
                <a:latin typeface="Calibri" panose="020F0502020204030204"/>
              </a:rPr>
              <a:t>) ;</a:t>
            </a:r>
          </a:p>
          <a:p>
            <a:pPr marL="742950" lvl="1" indent="-285750">
              <a:buFont typeface="Arial" panose="020B0604020202020204" pitchFamily="34" charset="0"/>
              <a:buChar char="•"/>
            </a:pPr>
            <a:r>
              <a:rPr lang="fr-FR" sz="1800" b="0" dirty="0">
                <a:solidFill>
                  <a:prstClr val="white"/>
                </a:solidFill>
                <a:latin typeface="Calibri" panose="020F0502020204030204"/>
              </a:rPr>
              <a:t>utiliser, pour cette émission et transmission, ou bien le réseau de livraison commun </a:t>
            </a:r>
            <a:r>
              <a:rPr lang="fr-FR" sz="1800" dirty="0">
                <a:solidFill>
                  <a:prstClr val="white"/>
                </a:solidFill>
                <a:latin typeface="Calibri" panose="020F0502020204030204"/>
                <a:hlinkClick r:id="rId3" tooltip="Peppol - Nouvelle fenêtre">
                  <a:extLst>
                    <a:ext uri="{A12FA001-AC4F-418D-AE19-62706E023703}">
                      <ahyp:hlinkClr xmlns:ahyp="http://schemas.microsoft.com/office/drawing/2018/hyperlinkcolor" val="tx"/>
                    </a:ext>
                  </a:extLst>
                </a:hlinkClick>
              </a:rPr>
              <a:t>Peppol</a:t>
            </a:r>
            <a:r>
              <a:rPr lang="fr-FR" sz="1800" b="0" dirty="0">
                <a:solidFill>
                  <a:prstClr val="white"/>
                </a:solidFill>
                <a:latin typeface="Calibri" panose="020F0502020204030204"/>
              </a:rPr>
              <a:t> ou bien une des </a:t>
            </a:r>
            <a:r>
              <a:rPr lang="fr-FR" sz="1800" dirty="0">
                <a:solidFill>
                  <a:prstClr val="white"/>
                </a:solidFill>
                <a:latin typeface="Calibri" panose="020F0502020204030204"/>
              </a:rPr>
              <a:t>solutions techniques alternatives non automatisées </a:t>
            </a:r>
            <a:r>
              <a:rPr lang="fr-FR" sz="1800" b="0" dirty="0">
                <a:solidFill>
                  <a:prstClr val="white"/>
                </a:solidFill>
                <a:latin typeface="Calibri" panose="020F0502020204030204"/>
              </a:rPr>
              <a:t>autorisées.</a:t>
            </a:r>
            <a:endParaRPr lang="fr-FR" sz="1800" dirty="0">
              <a:solidFill>
                <a:schemeClr val="bg1"/>
              </a:solidFill>
              <a:latin typeface="+mn-lt"/>
            </a:endParaRPr>
          </a:p>
        </p:txBody>
      </p:sp>
    </p:spTree>
    <p:extLst>
      <p:ext uri="{BB962C8B-B14F-4D97-AF65-F5344CB8AC3E}">
        <p14:creationId xmlns:p14="http://schemas.microsoft.com/office/powerpoint/2010/main" val="3618991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3 étapes pour l’article 4</a:t>
            </a:r>
            <a:r>
              <a:rPr lang="fr-FR" sz="2500" b="0" i="1" dirty="0">
                <a:solidFill>
                  <a:schemeClr val="bg1"/>
                </a:solidFill>
                <a:latin typeface="+mn-lt"/>
              </a:rPr>
              <a:t>bis</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97088"/>
            <a:ext cx="8281168" cy="3139321"/>
          </a:xfrm>
          <a:prstGeom prst="rect">
            <a:avLst/>
          </a:prstGeom>
          <a:noFill/>
        </p:spPr>
        <p:txBody>
          <a:bodyPr wrap="square">
            <a:spAutoFit/>
          </a:bodyPr>
          <a:lstStyle/>
          <a:p>
            <a:pPr>
              <a:defRPr/>
            </a:pPr>
            <a:r>
              <a:rPr lang="fr-FR" sz="1800" b="0" dirty="0">
                <a:solidFill>
                  <a:schemeClr val="bg1"/>
                </a:solidFill>
                <a:latin typeface="+mn-lt"/>
              </a:rPr>
              <a:t>L’obligation de n’émettre et de transmettre que des factures électroniques conformes dans le cadre des marchés publics s’applique en trois étapes :</a:t>
            </a:r>
          </a:p>
          <a:p>
            <a:pP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5 mois après l’entrée en vigueur de la loi (18.12.2021) pour les opérateurs économiques de </a:t>
            </a:r>
            <a:r>
              <a:rPr lang="fr-FR" sz="1800" dirty="0">
                <a:solidFill>
                  <a:schemeClr val="bg1"/>
                </a:solidFill>
                <a:latin typeface="+mn-lt"/>
              </a:rPr>
              <a:t>grande taille</a:t>
            </a:r>
            <a:r>
              <a:rPr lang="fr-FR" sz="1800" b="0" dirty="0">
                <a:solidFill>
                  <a:schemeClr val="bg1"/>
                </a:solidFill>
                <a:latin typeface="+mn-lt"/>
              </a:rPr>
              <a:t>, c'est-à-dire le </a:t>
            </a:r>
            <a:r>
              <a:rPr lang="fr-FR" sz="1800" dirty="0">
                <a:solidFill>
                  <a:schemeClr val="bg1"/>
                </a:solidFill>
                <a:latin typeface="+mn-lt"/>
              </a:rPr>
              <a:t>18 mai 2022 </a:t>
            </a:r>
            <a:r>
              <a:rPr lang="fr-FR" sz="1800" b="0" dirty="0">
                <a:solidFill>
                  <a:schemeClr val="bg1"/>
                </a:solidFill>
                <a:latin typeface="+mn-lt"/>
              </a:rPr>
              <a:t>;</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10 mois après l’entrée en vigueur de la loi (18.12.2021) pour les opérateurs économiques de </a:t>
            </a:r>
            <a:r>
              <a:rPr lang="fr-FR" sz="1800" dirty="0">
                <a:solidFill>
                  <a:schemeClr val="bg1"/>
                </a:solidFill>
                <a:latin typeface="+mn-lt"/>
              </a:rPr>
              <a:t>taille moyenne</a:t>
            </a:r>
            <a:r>
              <a:rPr lang="fr-FR" sz="1800" b="0" dirty="0">
                <a:solidFill>
                  <a:schemeClr val="bg1"/>
                </a:solidFill>
                <a:latin typeface="+mn-lt"/>
              </a:rPr>
              <a:t>, c'est-à-dire le </a:t>
            </a:r>
            <a:r>
              <a:rPr lang="fr-FR" sz="1800" dirty="0">
                <a:solidFill>
                  <a:schemeClr val="bg1"/>
                </a:solidFill>
                <a:latin typeface="+mn-lt"/>
              </a:rPr>
              <a:t>18 octobre 2022 </a:t>
            </a:r>
            <a:r>
              <a:rPr lang="fr-FR" sz="1800" b="0" dirty="0">
                <a:solidFill>
                  <a:schemeClr val="bg1"/>
                </a:solidFill>
                <a:latin typeface="+mn-lt"/>
              </a:rPr>
              <a:t>;</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15 mois après l’entrée en vigueur de la loi (18.12.2021) pour les opérateurs économiques de </a:t>
            </a:r>
            <a:r>
              <a:rPr lang="fr-FR" sz="1800" dirty="0">
                <a:solidFill>
                  <a:schemeClr val="bg1"/>
                </a:solidFill>
                <a:latin typeface="+mn-lt"/>
              </a:rPr>
              <a:t>petite taille</a:t>
            </a:r>
            <a:r>
              <a:rPr lang="fr-FR" sz="1800" b="0" dirty="0">
                <a:solidFill>
                  <a:schemeClr val="bg1"/>
                </a:solidFill>
                <a:latin typeface="+mn-lt"/>
              </a:rPr>
              <a:t>, c'est-à-dire le </a:t>
            </a:r>
            <a:r>
              <a:rPr lang="fr-FR" sz="1800" dirty="0">
                <a:solidFill>
                  <a:schemeClr val="bg1"/>
                </a:solidFill>
                <a:latin typeface="+mn-lt"/>
              </a:rPr>
              <a:t>18 mars 2023</a:t>
            </a:r>
            <a:r>
              <a:rPr lang="fr-FR" sz="1800" b="0" dirty="0">
                <a:solidFill>
                  <a:schemeClr val="bg1"/>
                </a:solidFill>
                <a:latin typeface="+mn-lt"/>
              </a:rPr>
              <a:t>.</a:t>
            </a:r>
          </a:p>
        </p:txBody>
      </p:sp>
    </p:spTree>
    <p:extLst>
      <p:ext uri="{BB962C8B-B14F-4D97-AF65-F5344CB8AC3E}">
        <p14:creationId xmlns:p14="http://schemas.microsoft.com/office/powerpoint/2010/main" val="3395163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Catégories d’opérateurs économiques</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1971992"/>
            <a:ext cx="8569200" cy="5201424"/>
          </a:xfrm>
          <a:prstGeom prst="rect">
            <a:avLst/>
          </a:prstGeom>
          <a:noFill/>
        </p:spPr>
        <p:txBody>
          <a:bodyPr wrap="square">
            <a:spAutoFit/>
          </a:bodyPr>
          <a:lstStyle/>
          <a:p>
            <a:pPr marL="285750" indent="-285750">
              <a:buFont typeface="Arial" panose="020B0604020202020204" pitchFamily="34" charset="0"/>
              <a:buChar char="•"/>
              <a:defRPr/>
            </a:pPr>
            <a:r>
              <a:rPr lang="fr-FR" sz="1800" b="0" dirty="0">
                <a:solidFill>
                  <a:schemeClr val="bg1"/>
                </a:solidFill>
                <a:latin typeface="+mn-lt"/>
              </a:rPr>
              <a:t>Opérateurs économiques de </a:t>
            </a:r>
            <a:r>
              <a:rPr lang="fr-FR" sz="1800" dirty="0">
                <a:solidFill>
                  <a:schemeClr val="bg1"/>
                </a:solidFill>
                <a:latin typeface="+mn-lt"/>
              </a:rPr>
              <a:t>grande taille </a:t>
            </a:r>
            <a:r>
              <a:rPr lang="fr-FR" sz="1800" b="0" dirty="0">
                <a:solidFill>
                  <a:schemeClr val="bg1"/>
                </a:solidFill>
                <a:latin typeface="+mn-lt"/>
              </a:rPr>
              <a:t>: ceux </a:t>
            </a:r>
            <a:r>
              <a:rPr lang="fr-FR" sz="1800" dirty="0">
                <a:solidFill>
                  <a:schemeClr val="bg1"/>
                </a:solidFill>
                <a:latin typeface="+mn-lt"/>
              </a:rPr>
              <a:t>dépassant</a:t>
            </a:r>
            <a:r>
              <a:rPr lang="fr-FR" sz="1800" b="0" dirty="0">
                <a:solidFill>
                  <a:schemeClr val="bg1"/>
                </a:solidFill>
                <a:latin typeface="+mn-lt"/>
              </a:rPr>
              <a:t>, à la date de clôture du bilan de l’année 2019, les limites chiffrées d'au moins 2 des 3 critères suivants :</a:t>
            </a:r>
          </a:p>
          <a:p>
            <a:pPr marL="742950" lvl="1" indent="-285750">
              <a:buFont typeface="Arial" panose="020B0604020202020204" pitchFamily="34" charset="0"/>
              <a:buChar char="•"/>
              <a:defRPr/>
            </a:pPr>
            <a:r>
              <a:rPr lang="fr-FR" b="0" dirty="0">
                <a:solidFill>
                  <a:schemeClr val="bg1"/>
                </a:solidFill>
                <a:latin typeface="+mn-lt"/>
              </a:rPr>
              <a:t>total du bilan : 20 millions d’€ ;</a:t>
            </a:r>
          </a:p>
          <a:p>
            <a:pPr marL="742950" lvl="1" indent="-285750">
              <a:buFont typeface="Arial" panose="020B0604020202020204" pitchFamily="34" charset="0"/>
              <a:buChar char="•"/>
              <a:defRPr/>
            </a:pPr>
            <a:r>
              <a:rPr lang="fr-FR" b="0" dirty="0">
                <a:solidFill>
                  <a:schemeClr val="bg1"/>
                </a:solidFill>
                <a:latin typeface="+mn-lt"/>
              </a:rPr>
              <a:t>montant net du chiffre d'affaires : 40 millions d’€ ;</a:t>
            </a:r>
          </a:p>
          <a:p>
            <a:pPr marL="742950" lvl="1" indent="-285750">
              <a:buFont typeface="Arial" panose="020B0604020202020204" pitchFamily="34" charset="0"/>
              <a:buChar char="•"/>
              <a:defRPr/>
            </a:pPr>
            <a:r>
              <a:rPr lang="fr-FR" b="0" dirty="0">
                <a:solidFill>
                  <a:schemeClr val="bg1"/>
                </a:solidFill>
                <a:latin typeface="+mn-lt"/>
              </a:rPr>
              <a:t>personnel employé à plein temps et en moyenne au cours de l’exercice : 250.</a:t>
            </a:r>
            <a:br>
              <a:rPr lang="fr-FR" sz="1400" b="0" dirty="0">
                <a:solidFill>
                  <a:schemeClr val="bg1"/>
                </a:solidFill>
                <a:latin typeface="+mn-lt"/>
              </a:rPr>
            </a:br>
            <a:endParaRPr lang="fr-FR" sz="14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Opérateurs économiques de </a:t>
            </a:r>
            <a:r>
              <a:rPr lang="fr-FR" sz="1800" dirty="0">
                <a:solidFill>
                  <a:schemeClr val="bg1"/>
                </a:solidFill>
                <a:latin typeface="+mn-lt"/>
              </a:rPr>
              <a:t>taille moyenne </a:t>
            </a:r>
            <a:r>
              <a:rPr lang="fr-FR" sz="1800" b="0" dirty="0">
                <a:solidFill>
                  <a:schemeClr val="bg1"/>
                </a:solidFill>
                <a:latin typeface="+mn-lt"/>
              </a:rPr>
              <a:t>: ceux </a:t>
            </a:r>
            <a:r>
              <a:rPr lang="fr-FR" sz="1800" dirty="0">
                <a:solidFill>
                  <a:schemeClr val="bg1"/>
                </a:solidFill>
                <a:latin typeface="+mn-lt"/>
              </a:rPr>
              <a:t>ne dépassant pas</a:t>
            </a:r>
            <a:r>
              <a:rPr lang="fr-FR" sz="1800" b="0" dirty="0">
                <a:solidFill>
                  <a:schemeClr val="bg1"/>
                </a:solidFill>
                <a:latin typeface="+mn-lt"/>
              </a:rPr>
              <a:t>, à la date de clôture du bilan de l’année 2019, les limites chiffrées d'au moins 2 des 3 critères suivants :</a:t>
            </a:r>
          </a:p>
          <a:p>
            <a:pPr marL="742950" lvl="1" indent="-285750">
              <a:buFont typeface="Arial" panose="020B0604020202020204" pitchFamily="34" charset="0"/>
              <a:buChar char="•"/>
              <a:defRPr/>
            </a:pPr>
            <a:r>
              <a:rPr lang="fr-FR" b="0" dirty="0">
                <a:solidFill>
                  <a:schemeClr val="bg1"/>
                </a:solidFill>
                <a:latin typeface="+mn-lt"/>
              </a:rPr>
              <a:t>total du bilan : 20 millions d’€ ;</a:t>
            </a:r>
          </a:p>
          <a:p>
            <a:pPr marL="742950" lvl="1" indent="-285750">
              <a:buFont typeface="Arial" panose="020B0604020202020204" pitchFamily="34" charset="0"/>
              <a:buChar char="•"/>
              <a:defRPr/>
            </a:pPr>
            <a:r>
              <a:rPr lang="fr-FR" b="0" dirty="0">
                <a:solidFill>
                  <a:schemeClr val="bg1"/>
                </a:solidFill>
                <a:latin typeface="+mn-lt"/>
              </a:rPr>
              <a:t>montant net du chiffre d'affaires : 40 millions d’€ ;</a:t>
            </a:r>
          </a:p>
          <a:p>
            <a:pPr marL="742950" lvl="1" indent="-285750">
              <a:buFont typeface="Arial" panose="020B0604020202020204" pitchFamily="34" charset="0"/>
              <a:buChar char="•"/>
              <a:defRPr/>
            </a:pPr>
            <a:r>
              <a:rPr lang="fr-FR" b="0" dirty="0">
                <a:solidFill>
                  <a:schemeClr val="bg1"/>
                </a:solidFill>
                <a:latin typeface="+mn-lt"/>
              </a:rPr>
              <a:t>personnel employé à plein temps et en moyenne au cours de l’exercice : 250.</a:t>
            </a:r>
            <a:br>
              <a:rPr lang="fr-FR" sz="1400" b="0" dirty="0">
                <a:solidFill>
                  <a:schemeClr val="bg1"/>
                </a:solidFill>
                <a:latin typeface="+mn-lt"/>
              </a:rPr>
            </a:br>
            <a:endParaRPr lang="fr-FR" sz="14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Opérateurs économiques de </a:t>
            </a:r>
            <a:r>
              <a:rPr lang="fr-FR" sz="1800" dirty="0">
                <a:solidFill>
                  <a:schemeClr val="bg1"/>
                </a:solidFill>
                <a:latin typeface="+mn-lt"/>
              </a:rPr>
              <a:t>petite taille </a:t>
            </a:r>
            <a:r>
              <a:rPr lang="fr-FR" sz="1800" b="0" dirty="0">
                <a:solidFill>
                  <a:schemeClr val="bg1"/>
                </a:solidFill>
                <a:latin typeface="+mn-lt"/>
              </a:rPr>
              <a:t>: ceux </a:t>
            </a:r>
            <a:r>
              <a:rPr lang="fr-FR" sz="1800" dirty="0">
                <a:solidFill>
                  <a:schemeClr val="bg1"/>
                </a:solidFill>
                <a:latin typeface="+mn-lt"/>
              </a:rPr>
              <a:t>ne dépassant pas</a:t>
            </a:r>
            <a:r>
              <a:rPr lang="fr-FR" sz="1800" b="0" dirty="0">
                <a:solidFill>
                  <a:schemeClr val="bg1"/>
                </a:solidFill>
                <a:latin typeface="+mn-lt"/>
              </a:rPr>
              <a:t>, à la date de clôture du bilan de l’année 2019, les limites chiffrées d'au moins 2 des 3 critères suivants :</a:t>
            </a:r>
          </a:p>
          <a:p>
            <a:pPr marL="742950" lvl="1" indent="-285750">
              <a:buFont typeface="Arial" panose="020B0604020202020204" pitchFamily="34" charset="0"/>
              <a:buChar char="•"/>
              <a:defRPr/>
            </a:pPr>
            <a:r>
              <a:rPr lang="fr-FR" b="0" dirty="0">
                <a:solidFill>
                  <a:schemeClr val="bg1"/>
                </a:solidFill>
                <a:latin typeface="+mn-lt"/>
              </a:rPr>
              <a:t>total du bilan: 4,4 millions d’€ ;</a:t>
            </a:r>
          </a:p>
          <a:p>
            <a:pPr marL="742950" lvl="1" indent="-285750">
              <a:buFont typeface="Arial" panose="020B0604020202020204" pitchFamily="34" charset="0"/>
              <a:buChar char="•"/>
              <a:defRPr/>
            </a:pPr>
            <a:r>
              <a:rPr lang="fr-FR" b="0" dirty="0">
                <a:solidFill>
                  <a:schemeClr val="bg1"/>
                </a:solidFill>
                <a:latin typeface="+mn-lt"/>
              </a:rPr>
              <a:t>montant net du chiffre d’affaires: 8,8 millions d’€ ;</a:t>
            </a:r>
          </a:p>
          <a:p>
            <a:pPr marL="742950" lvl="1" indent="-285750">
              <a:buFont typeface="Arial" panose="020B0604020202020204" pitchFamily="34" charset="0"/>
              <a:buChar char="•"/>
              <a:defRPr/>
            </a:pPr>
            <a:r>
              <a:rPr lang="fr-FR" b="0" dirty="0">
                <a:solidFill>
                  <a:schemeClr val="bg1"/>
                </a:solidFill>
                <a:latin typeface="+mn-lt"/>
              </a:rPr>
              <a:t>personnel employé à plein temps et en moyenne au cours de l'exercice : 50.</a:t>
            </a:r>
            <a:br>
              <a:rPr lang="fr-FR" b="0" dirty="0">
                <a:solidFill>
                  <a:schemeClr val="bg1"/>
                </a:solidFill>
                <a:latin typeface="+mn-lt"/>
              </a:rPr>
            </a:br>
            <a:endParaRPr lang="fr-FR" b="0" dirty="0">
              <a:solidFill>
                <a:schemeClr val="bg1"/>
              </a:solidFill>
              <a:latin typeface="+mn-lt"/>
            </a:endParaRPr>
          </a:p>
          <a:p>
            <a:pPr marL="285750" indent="-285750">
              <a:buFont typeface="Arial" panose="020B0604020202020204" pitchFamily="34" charset="0"/>
              <a:buChar char="•"/>
              <a:defRPr/>
            </a:pPr>
            <a:endParaRPr lang="fr-FR" sz="1800" b="0" dirty="0">
              <a:solidFill>
                <a:schemeClr val="bg1"/>
              </a:solidFill>
              <a:latin typeface="+mn-lt"/>
            </a:endParaRPr>
          </a:p>
        </p:txBody>
      </p:sp>
    </p:spTree>
    <p:extLst>
      <p:ext uri="{BB962C8B-B14F-4D97-AF65-F5344CB8AC3E}">
        <p14:creationId xmlns:p14="http://schemas.microsoft.com/office/powerpoint/2010/main" val="1581235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8137152" cy="477054"/>
          </a:xfrm>
          <a:prstGeom prst="rect">
            <a:avLst/>
          </a:prstGeom>
          <a:noFill/>
        </p:spPr>
        <p:txBody>
          <a:bodyPr wrap="square">
            <a:spAutoFit/>
          </a:bodyPr>
          <a:lstStyle/>
          <a:p>
            <a:pPr>
              <a:defRPr/>
            </a:pPr>
            <a:r>
              <a:rPr lang="fr-FR" sz="2500" b="0" dirty="0">
                <a:solidFill>
                  <a:schemeClr val="bg1"/>
                </a:solidFill>
                <a:latin typeface="+mn-lt"/>
              </a:rPr>
              <a:t>Conséquences d’un non-respect des obligations </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1971992"/>
            <a:ext cx="8569200" cy="3385542"/>
          </a:xfrm>
          <a:prstGeom prst="rect">
            <a:avLst/>
          </a:prstGeom>
          <a:noFill/>
        </p:spPr>
        <p:txBody>
          <a:bodyPr wrap="square">
            <a:spAutoFit/>
          </a:bodyPr>
          <a:lstStyle/>
          <a:p>
            <a:pPr marL="285750" indent="-285750">
              <a:buFont typeface="Arial" panose="020B0604020202020204" pitchFamily="34" charset="0"/>
              <a:buChar char="•"/>
              <a:defRPr/>
            </a:pPr>
            <a:r>
              <a:rPr lang="fr-FR" sz="1800" b="0" dirty="0">
                <a:solidFill>
                  <a:schemeClr val="bg1"/>
                </a:solidFill>
                <a:latin typeface="+mn-lt"/>
              </a:rPr>
              <a:t>Pour les OSP potentiellement :</a:t>
            </a:r>
          </a:p>
          <a:p>
            <a:pPr marL="742950" lvl="1" indent="-285750">
              <a:buFont typeface="Arial" panose="020B0604020202020204" pitchFamily="34" charset="0"/>
              <a:buChar char="•"/>
              <a:defRPr/>
            </a:pPr>
            <a:r>
              <a:rPr lang="fr-FR" b="0" dirty="0">
                <a:solidFill>
                  <a:schemeClr val="bg1"/>
                </a:solidFill>
                <a:latin typeface="+mn-lt"/>
              </a:rPr>
              <a:t>intervention du </a:t>
            </a:r>
            <a:r>
              <a:rPr lang="fr-FR" dirty="0">
                <a:solidFill>
                  <a:schemeClr val="bg1"/>
                </a:solidFill>
                <a:latin typeface="+mn-lt"/>
              </a:rPr>
              <a:t>ministère</a:t>
            </a:r>
            <a:r>
              <a:rPr lang="fr-FR" b="0" dirty="0">
                <a:solidFill>
                  <a:schemeClr val="bg1"/>
                </a:solidFill>
                <a:latin typeface="+mn-lt"/>
              </a:rPr>
              <a:t> ou du </a:t>
            </a:r>
            <a:r>
              <a:rPr lang="fr-FR" dirty="0">
                <a:solidFill>
                  <a:schemeClr val="bg1"/>
                </a:solidFill>
                <a:latin typeface="+mn-lt"/>
              </a:rPr>
              <a:t>ministre</a:t>
            </a:r>
            <a:r>
              <a:rPr lang="fr-FR" b="0" dirty="0">
                <a:solidFill>
                  <a:schemeClr val="bg1"/>
                </a:solidFill>
                <a:latin typeface="+mn-lt"/>
              </a:rPr>
              <a:t> compétent ;</a:t>
            </a:r>
          </a:p>
          <a:p>
            <a:pPr marL="742950" lvl="1" indent="-285750">
              <a:buFont typeface="Arial" panose="020B0604020202020204" pitchFamily="34" charset="0"/>
              <a:buChar char="•"/>
              <a:defRPr/>
            </a:pPr>
            <a:r>
              <a:rPr lang="fr-FR" dirty="0">
                <a:solidFill>
                  <a:schemeClr val="bg1"/>
                </a:solidFill>
                <a:latin typeface="+mn-lt"/>
              </a:rPr>
              <a:t>procédure d’infraction </a:t>
            </a:r>
            <a:r>
              <a:rPr lang="fr-FR" b="0" dirty="0">
                <a:solidFill>
                  <a:schemeClr val="bg1"/>
                </a:solidFill>
                <a:latin typeface="+mn-lt"/>
              </a:rPr>
              <a:t>lancée par la Commission européenne contre le Luxembourg ;</a:t>
            </a:r>
          </a:p>
          <a:p>
            <a:pPr marL="742950" lvl="1" indent="-285750">
              <a:buFont typeface="Arial" panose="020B0604020202020204" pitchFamily="34" charset="0"/>
              <a:buChar char="•"/>
              <a:defRPr/>
            </a:pPr>
            <a:r>
              <a:rPr lang="fr-FR" dirty="0">
                <a:solidFill>
                  <a:schemeClr val="bg1"/>
                </a:solidFill>
                <a:latin typeface="+mn-lt"/>
              </a:rPr>
              <a:t>action en justice </a:t>
            </a:r>
            <a:r>
              <a:rPr lang="fr-FR" b="0" dirty="0">
                <a:solidFill>
                  <a:schemeClr val="bg1"/>
                </a:solidFill>
                <a:latin typeface="+mn-lt"/>
              </a:rPr>
              <a:t>d’un opérateur économique.</a:t>
            </a:r>
          </a:p>
          <a:p>
            <a:pPr marL="742950" lvl="1" indent="-285750">
              <a:buFont typeface="Arial" panose="020B0604020202020204" pitchFamily="34" charset="0"/>
              <a:buChar char="•"/>
              <a:defRPr/>
            </a:pPr>
            <a:endParaRPr lang="fr-FR"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Pour les opérateurs économiques :</a:t>
            </a:r>
            <a:endParaRPr lang="fr-FR" b="0" dirty="0">
              <a:solidFill>
                <a:schemeClr val="bg1"/>
              </a:solidFill>
              <a:latin typeface="+mn-lt"/>
            </a:endParaRPr>
          </a:p>
          <a:p>
            <a:pPr marL="742950" lvl="1" indent="-285750">
              <a:buFont typeface="Arial" panose="020B0604020202020204" pitchFamily="34" charset="0"/>
              <a:buChar char="•"/>
              <a:defRPr/>
            </a:pPr>
            <a:r>
              <a:rPr lang="fr-FR" b="0" dirty="0">
                <a:solidFill>
                  <a:schemeClr val="bg1"/>
                </a:solidFill>
                <a:latin typeface="+mn-lt"/>
              </a:rPr>
              <a:t>potentiellement le </a:t>
            </a:r>
            <a:r>
              <a:rPr lang="fr-FR" dirty="0">
                <a:solidFill>
                  <a:schemeClr val="bg1"/>
                </a:solidFill>
                <a:latin typeface="+mn-lt"/>
              </a:rPr>
              <a:t>non-paiement</a:t>
            </a:r>
            <a:r>
              <a:rPr lang="fr-FR" b="0" dirty="0">
                <a:solidFill>
                  <a:schemeClr val="bg1"/>
                </a:solidFill>
                <a:latin typeface="+mn-lt"/>
              </a:rPr>
              <a:t> de leurs factures ;</a:t>
            </a:r>
          </a:p>
          <a:p>
            <a:pPr marL="742950" lvl="1" indent="-285750">
              <a:buFont typeface="Arial" panose="020B0604020202020204" pitchFamily="34" charset="0"/>
              <a:buChar char="•"/>
              <a:defRPr/>
            </a:pPr>
            <a:r>
              <a:rPr lang="fr-FR" b="0" dirty="0">
                <a:solidFill>
                  <a:schemeClr val="bg1"/>
                </a:solidFill>
                <a:latin typeface="+mn-lt"/>
              </a:rPr>
              <a:t>facture non émise selon les obligation légales ;</a:t>
            </a:r>
          </a:p>
          <a:p>
            <a:pPr marL="742950" lvl="1" indent="-285750">
              <a:buFont typeface="Arial" panose="020B0604020202020204" pitchFamily="34" charset="0"/>
              <a:buChar char="•"/>
              <a:defRPr/>
            </a:pPr>
            <a:r>
              <a:rPr lang="fr-FR" b="0" dirty="0">
                <a:solidFill>
                  <a:schemeClr val="bg1"/>
                </a:solidFill>
                <a:latin typeface="+mn-lt"/>
              </a:rPr>
              <a:t>vu que le créancier n’a pas rempli ses obligations légales, </a:t>
            </a:r>
            <a:r>
              <a:rPr lang="fr-FR" dirty="0">
                <a:solidFill>
                  <a:schemeClr val="bg1"/>
                </a:solidFill>
                <a:latin typeface="+mn-lt"/>
              </a:rPr>
              <a:t>impossibilité d’invoquer un retard de paiement ou des intérêts pour retard de paiement</a:t>
            </a:r>
            <a:r>
              <a:rPr lang="fr-FR" b="0" dirty="0">
                <a:solidFill>
                  <a:schemeClr val="bg1"/>
                </a:solidFill>
                <a:latin typeface="+mn-lt"/>
              </a:rPr>
              <a:t> (art. 4, § 1 de la </a:t>
            </a:r>
            <a:r>
              <a:rPr lang="fr-FR" b="0" i="1" dirty="0">
                <a:solidFill>
                  <a:schemeClr val="bg1"/>
                </a:solidFill>
                <a:latin typeface="+mn-lt"/>
              </a:rPr>
              <a:t>Loi modifiée du 18 avril 2004 relative aux délais de paiement et aux intérêts de retard</a:t>
            </a:r>
            <a:r>
              <a:rPr lang="fr-FR" b="0" dirty="0">
                <a:solidFill>
                  <a:schemeClr val="bg1"/>
                </a:solidFill>
                <a:latin typeface="+mn-lt"/>
              </a:rPr>
              <a:t>).</a:t>
            </a:r>
            <a:br>
              <a:rPr lang="fr-FR" b="0" dirty="0">
                <a:solidFill>
                  <a:schemeClr val="bg1"/>
                </a:solidFill>
                <a:latin typeface="+mn-lt"/>
              </a:rPr>
            </a:br>
            <a:endParaRPr lang="fr-FR" b="0" dirty="0">
              <a:solidFill>
                <a:schemeClr val="bg1"/>
              </a:solidFill>
              <a:latin typeface="+mn-lt"/>
            </a:endParaRPr>
          </a:p>
          <a:p>
            <a:pPr marL="285750" indent="-285750">
              <a:buFont typeface="Arial" panose="020B0604020202020204" pitchFamily="34" charset="0"/>
              <a:buChar char="•"/>
              <a:defRPr/>
            </a:pPr>
            <a:endParaRPr lang="fr-FR" sz="1800" b="0" dirty="0">
              <a:solidFill>
                <a:schemeClr val="bg1"/>
              </a:solidFill>
              <a:latin typeface="+mn-lt"/>
            </a:endParaRPr>
          </a:p>
        </p:txBody>
      </p:sp>
    </p:spTree>
    <p:extLst>
      <p:ext uri="{BB962C8B-B14F-4D97-AF65-F5344CB8AC3E}">
        <p14:creationId xmlns:p14="http://schemas.microsoft.com/office/powerpoint/2010/main" val="3063523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9"/>
          <p:cNvSpPr>
            <a:spLocks noChangeArrowheads="1"/>
          </p:cNvSpPr>
          <p:nvPr/>
        </p:nvSpPr>
        <p:spPr bwMode="auto">
          <a:xfrm>
            <a:off x="2843213" y="1855788"/>
            <a:ext cx="3744912" cy="3743325"/>
          </a:xfrm>
          <a:prstGeom prst="rect">
            <a:avLst/>
          </a:prstGeom>
          <a:solidFill>
            <a:schemeClr val="bg1">
              <a:alpha val="6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2" name="TextBox 11"/>
          <p:cNvSpPr txBox="1"/>
          <p:nvPr/>
        </p:nvSpPr>
        <p:spPr>
          <a:xfrm>
            <a:off x="4464050" y="2990850"/>
            <a:ext cx="503238" cy="646113"/>
          </a:xfrm>
          <a:prstGeom prst="rect">
            <a:avLst/>
          </a:prstGeom>
          <a:noFill/>
        </p:spPr>
        <p:txBody>
          <a:bodyPr>
            <a:spAutoFit/>
          </a:bodyPr>
          <a:lstStyle/>
          <a:p>
            <a:pPr>
              <a:defRPr/>
            </a:pPr>
            <a:r>
              <a:rPr lang="fr-FR" sz="3600" b="0" dirty="0">
                <a:solidFill>
                  <a:srgbClr val="374D63"/>
                </a:solidFill>
                <a:latin typeface="+mn-lt"/>
              </a:rPr>
              <a:t>3</a:t>
            </a:r>
          </a:p>
        </p:txBody>
      </p:sp>
      <p:sp>
        <p:nvSpPr>
          <p:cNvPr id="10" name="TextBox 9"/>
          <p:cNvSpPr txBox="1"/>
          <p:nvPr/>
        </p:nvSpPr>
        <p:spPr>
          <a:xfrm>
            <a:off x="3167063" y="3856038"/>
            <a:ext cx="3095625" cy="455612"/>
          </a:xfrm>
          <a:prstGeom prst="rect">
            <a:avLst/>
          </a:prstGeom>
          <a:noFill/>
        </p:spPr>
        <p:txBody>
          <a:bodyPr>
            <a:spAutoFit/>
          </a:bodyPr>
          <a:lstStyle/>
          <a:p>
            <a:pPr algn="ctr">
              <a:lnSpc>
                <a:spcPts val="2500"/>
              </a:lnSpc>
              <a:defRPr/>
            </a:pPr>
            <a:r>
              <a:rPr lang="fr-FR" sz="3600" b="0" dirty="0" err="1">
                <a:solidFill>
                  <a:srgbClr val="374D63"/>
                </a:solidFill>
                <a:latin typeface="+mn-lt"/>
              </a:rPr>
              <a:t>eTracking</a:t>
            </a:r>
            <a:endParaRPr lang="fr-FR" altLang="fr-FR" sz="3600" kern="0" dirty="0">
              <a:solidFill>
                <a:srgbClr val="374D63"/>
              </a:solidFill>
              <a:latin typeface="+mn-lt"/>
            </a:endParaRPr>
          </a:p>
        </p:txBody>
      </p:sp>
      <p:pic>
        <p:nvPicPr>
          <p:cNvPr id="4403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338" y="-612775"/>
            <a:ext cx="12192001" cy="759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Oval 14"/>
          <p:cNvSpPr>
            <a:spLocks noChangeArrowheads="1"/>
          </p:cNvSpPr>
          <p:nvPr/>
        </p:nvSpPr>
        <p:spPr bwMode="auto">
          <a:xfrm>
            <a:off x="2771775" y="1665288"/>
            <a:ext cx="3600450" cy="3527425"/>
          </a:xfrm>
          <a:prstGeom prst="rect">
            <a:avLst/>
          </a:prstGeom>
          <a:solidFill>
            <a:srgbClr val="FFFFFF">
              <a:alpha val="9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1" name="TextBox 10"/>
          <p:cNvSpPr txBox="1"/>
          <p:nvPr/>
        </p:nvSpPr>
        <p:spPr>
          <a:xfrm>
            <a:off x="3203575" y="3328988"/>
            <a:ext cx="2736850" cy="1200329"/>
          </a:xfrm>
          <a:prstGeom prst="rect">
            <a:avLst/>
          </a:prstGeom>
          <a:noFill/>
        </p:spPr>
        <p:txBody>
          <a:bodyPr>
            <a:spAutoFit/>
          </a:bodyPr>
          <a:lstStyle/>
          <a:p>
            <a:pPr algn="ctr">
              <a:defRPr/>
            </a:pPr>
            <a:r>
              <a:rPr lang="fr-FR" sz="3600" b="0" dirty="0">
                <a:solidFill>
                  <a:srgbClr val="374D63"/>
                </a:solidFill>
                <a:latin typeface="+mn-lt"/>
              </a:rPr>
              <a:t>Solutions techniques</a:t>
            </a:r>
          </a:p>
        </p:txBody>
      </p:sp>
      <p:sp>
        <p:nvSpPr>
          <p:cNvPr id="13" name="TextBox 12"/>
          <p:cNvSpPr txBox="1"/>
          <p:nvPr/>
        </p:nvSpPr>
        <p:spPr>
          <a:xfrm>
            <a:off x="4319588" y="2759075"/>
            <a:ext cx="504825" cy="646113"/>
          </a:xfrm>
          <a:prstGeom prst="rect">
            <a:avLst/>
          </a:prstGeom>
          <a:noFill/>
        </p:spPr>
        <p:txBody>
          <a:bodyPr>
            <a:spAutoFit/>
          </a:bodyPr>
          <a:lstStyle/>
          <a:p>
            <a:pPr>
              <a:defRPr/>
            </a:pPr>
            <a:r>
              <a:rPr lang="fr-FR" sz="3600" b="0" dirty="0">
                <a:solidFill>
                  <a:srgbClr val="374D63"/>
                </a:solidFill>
                <a:latin typeface="+mn-lt"/>
              </a:rPr>
              <a:t>4</a:t>
            </a:r>
          </a:p>
        </p:txBody>
      </p:sp>
    </p:spTree>
    <p:extLst>
      <p:ext uri="{BB962C8B-B14F-4D97-AF65-F5344CB8AC3E}">
        <p14:creationId xmlns:p14="http://schemas.microsoft.com/office/powerpoint/2010/main" val="931417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23528" y="1341438"/>
            <a:ext cx="8783960" cy="477054"/>
          </a:xfrm>
          <a:prstGeom prst="rect">
            <a:avLst/>
          </a:prstGeom>
          <a:noFill/>
        </p:spPr>
        <p:txBody>
          <a:bodyPr wrap="square">
            <a:spAutoFit/>
          </a:bodyPr>
          <a:lstStyle/>
          <a:p>
            <a:pPr>
              <a:defRPr/>
            </a:pPr>
            <a:r>
              <a:rPr lang="fr-FR" sz="2500" b="0" dirty="0">
                <a:solidFill>
                  <a:schemeClr val="bg1"/>
                </a:solidFill>
                <a:latin typeface="+mn-lt"/>
              </a:rPr>
              <a:t>Solutions techniques (art. 4</a:t>
            </a:r>
            <a:r>
              <a:rPr lang="fr-FR" sz="2500" b="0" i="1" dirty="0">
                <a:solidFill>
                  <a:schemeClr val="bg1"/>
                </a:solidFill>
                <a:latin typeface="+mn-lt"/>
              </a:rPr>
              <a:t>ter</a:t>
            </a:r>
            <a:r>
              <a:rPr lang="fr-FR" sz="2500" b="0" dirty="0">
                <a:solidFill>
                  <a:schemeClr val="bg1"/>
                </a:solidFill>
                <a:latin typeface="+mn-lt"/>
              </a:rPr>
              <a:t> et règlement grand-ducal)</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97088"/>
            <a:ext cx="8281168" cy="3847207"/>
          </a:xfrm>
          <a:prstGeom prst="rect">
            <a:avLst/>
          </a:prstGeom>
          <a:noFill/>
        </p:spPr>
        <p:txBody>
          <a:bodyPr wrap="square">
            <a:spAutoFit/>
          </a:bodyPr>
          <a:lstStyle/>
          <a:p>
            <a:pPr marL="285750" indent="-285750">
              <a:buFont typeface="Arial" panose="020B0604020202020204" pitchFamily="34" charset="0"/>
              <a:buChar char="•"/>
              <a:defRPr/>
            </a:pPr>
            <a:r>
              <a:rPr lang="fr-FR" sz="1800" b="0" dirty="0">
                <a:solidFill>
                  <a:schemeClr val="bg1"/>
                </a:solidFill>
                <a:latin typeface="+mn-lt"/>
              </a:rPr>
              <a:t>Le </a:t>
            </a:r>
            <a:r>
              <a:rPr lang="fr-FR" sz="1800" dirty="0">
                <a:solidFill>
                  <a:schemeClr val="bg1"/>
                </a:solidFill>
                <a:latin typeface="+mn-lt"/>
              </a:rPr>
              <a:t>réseau de livraison commun Peppol </a:t>
            </a:r>
            <a:r>
              <a:rPr lang="fr-FR" sz="1800" b="0" dirty="0">
                <a:solidFill>
                  <a:schemeClr val="bg1"/>
                </a:solidFill>
                <a:latin typeface="+mn-lt"/>
              </a:rPr>
              <a:t>est à utiliser par tous les pouvoirs adjudicateurs et entités adjudicatrices pour la réception automatisée de factures électroniques.</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Au-delà de Peppol, les factures pourront aussi être transmises manuellement sur myguichet.lu via :</a:t>
            </a:r>
          </a:p>
          <a:p>
            <a:pPr marL="285750" indent="-285750">
              <a:buFont typeface="Arial" panose="020B0604020202020204" pitchFamily="34" charset="0"/>
              <a:buChar char="•"/>
              <a:defRPr/>
            </a:pPr>
            <a:endParaRPr lang="fr-FR" sz="1000" b="0" dirty="0">
              <a:solidFill>
                <a:schemeClr val="bg1"/>
              </a:solidFill>
              <a:latin typeface="+mn-lt"/>
            </a:endParaRPr>
          </a:p>
          <a:p>
            <a:pPr marL="800100" lvl="1" indent="-342900">
              <a:buFont typeface="+mj-lt"/>
              <a:buAutoNum type="arabicPeriod"/>
              <a:defRPr/>
            </a:pPr>
            <a:r>
              <a:rPr lang="fr-FR" sz="1800" b="0" dirty="0">
                <a:solidFill>
                  <a:schemeClr val="bg1"/>
                </a:solidFill>
                <a:latin typeface="+mn-lt"/>
              </a:rPr>
              <a:t>« un formulaire en ligne permettant d'émettre et de transmettre […] une facture électronique conforme […] en saisissant manuellement dans les champs du formulaire les éléments constitutifs de cette facture et en soumettant ce formulaire dûment rempli » ;</a:t>
            </a:r>
          </a:p>
          <a:p>
            <a:pPr marL="800100" lvl="1" indent="-342900">
              <a:buFont typeface="+mj-lt"/>
              <a:buAutoNum type="arabicPeriod"/>
              <a:defRPr/>
            </a:pPr>
            <a:r>
              <a:rPr lang="fr-FR" sz="1800" b="0" dirty="0">
                <a:solidFill>
                  <a:schemeClr val="bg1"/>
                </a:solidFill>
                <a:latin typeface="+mn-lt"/>
              </a:rPr>
              <a:t>« un formulaire en ligne permettant d'émettre et de transmettre […] une facture électronique conforme […] en téléchargeant une facture électronique déjà conforme et en la soumettant via le formulaire dûment rempli ».</a:t>
            </a:r>
          </a:p>
        </p:txBody>
      </p:sp>
    </p:spTree>
    <p:extLst>
      <p:ext uri="{BB962C8B-B14F-4D97-AF65-F5344CB8AC3E}">
        <p14:creationId xmlns:p14="http://schemas.microsoft.com/office/powerpoint/2010/main" val="3561430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Les 2 formulaires sur myguichet.lu</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97088"/>
            <a:ext cx="8281168" cy="3693319"/>
          </a:xfrm>
          <a:prstGeom prst="rect">
            <a:avLst/>
          </a:prstGeom>
          <a:noFill/>
        </p:spPr>
        <p:txBody>
          <a:bodyPr wrap="square">
            <a:spAutoFit/>
          </a:bodyPr>
          <a:lstStyle/>
          <a:p>
            <a:pPr marL="285750" indent="-285750">
              <a:buFont typeface="Arial" panose="020B0604020202020204" pitchFamily="34" charset="0"/>
              <a:buChar char="•"/>
              <a:defRPr/>
            </a:pPr>
            <a:r>
              <a:rPr lang="fr-FR" sz="1800" b="0" dirty="0">
                <a:solidFill>
                  <a:schemeClr val="bg1"/>
                </a:solidFill>
                <a:latin typeface="+mn-lt"/>
              </a:rPr>
              <a:t>Émission d'une facture électronique dans le cadre d’un marché public ou d’un contrat de concession</a:t>
            </a:r>
            <a:br>
              <a:rPr lang="fr-FR" sz="1800" b="0" dirty="0">
                <a:solidFill>
                  <a:schemeClr val="bg1"/>
                </a:solidFill>
                <a:latin typeface="+mn-lt"/>
              </a:rPr>
            </a:br>
            <a:br>
              <a:rPr lang="fr-FR" sz="1800" b="0" dirty="0">
                <a:solidFill>
                  <a:schemeClr val="bg1"/>
                </a:solidFill>
                <a:latin typeface="+mn-lt"/>
              </a:rPr>
            </a:br>
            <a:r>
              <a:rPr lang="fr-FR" sz="1800" b="0" dirty="0">
                <a:solidFill>
                  <a:schemeClr val="bg1"/>
                </a:solidFill>
                <a:latin typeface="+mn-lt"/>
                <a:hlinkClick r:id="rId3"/>
              </a:rPr>
              <a:t>https://guichet.public.lu/fr/entreprises/commerce/marches-publics/facturation/emission-facture-electronique-marche-public-contrat-concession.html</a:t>
            </a:r>
            <a:r>
              <a:rPr lang="fr-FR" sz="1800" b="0" dirty="0">
                <a:solidFill>
                  <a:schemeClr val="bg1"/>
                </a:solidFill>
                <a:latin typeface="+mn-lt"/>
              </a:rPr>
              <a:t> </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Transmission d'une facture électronique déjà conforme dans le cadre d’un marché public ou d’un contrat de concession</a:t>
            </a:r>
            <a:br>
              <a:rPr lang="fr-FR" sz="1800" b="0" dirty="0">
                <a:solidFill>
                  <a:schemeClr val="bg1"/>
                </a:solidFill>
                <a:latin typeface="+mn-lt"/>
              </a:rPr>
            </a:br>
            <a:br>
              <a:rPr lang="fr-FR" sz="1800" b="0" dirty="0">
                <a:solidFill>
                  <a:schemeClr val="bg1"/>
                </a:solidFill>
                <a:latin typeface="+mn-lt"/>
              </a:rPr>
            </a:br>
            <a:r>
              <a:rPr lang="fr-FR" sz="1800" b="0" dirty="0">
                <a:solidFill>
                  <a:schemeClr val="bg1"/>
                </a:solidFill>
                <a:latin typeface="+mn-lt"/>
                <a:hlinkClick r:id="rId4"/>
              </a:rPr>
              <a:t>https://guichet.public.lu/fr/entreprises/commerce/marches-publics/facturation/transmission-facture-electronique-marche-public-contrat-concession.html</a:t>
            </a:r>
            <a:r>
              <a:rPr lang="fr-FR" sz="1800" b="0" dirty="0">
                <a:solidFill>
                  <a:schemeClr val="bg1"/>
                </a:solidFill>
                <a:latin typeface="+mn-lt"/>
              </a:rPr>
              <a:t> </a:t>
            </a:r>
          </a:p>
        </p:txBody>
      </p:sp>
    </p:spTree>
    <p:extLst>
      <p:ext uri="{BB962C8B-B14F-4D97-AF65-F5344CB8AC3E}">
        <p14:creationId xmlns:p14="http://schemas.microsoft.com/office/powerpoint/2010/main" val="2180982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9"/>
          <p:cNvSpPr>
            <a:spLocks noChangeArrowheads="1"/>
          </p:cNvSpPr>
          <p:nvPr/>
        </p:nvSpPr>
        <p:spPr bwMode="auto">
          <a:xfrm>
            <a:off x="2843213" y="1855788"/>
            <a:ext cx="3744912" cy="3743325"/>
          </a:xfrm>
          <a:prstGeom prst="rect">
            <a:avLst/>
          </a:prstGeom>
          <a:solidFill>
            <a:schemeClr val="bg1">
              <a:alpha val="6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2" name="TextBox 11"/>
          <p:cNvSpPr txBox="1"/>
          <p:nvPr/>
        </p:nvSpPr>
        <p:spPr>
          <a:xfrm>
            <a:off x="4464050" y="2990850"/>
            <a:ext cx="503238" cy="646113"/>
          </a:xfrm>
          <a:prstGeom prst="rect">
            <a:avLst/>
          </a:prstGeom>
          <a:noFill/>
        </p:spPr>
        <p:txBody>
          <a:bodyPr>
            <a:spAutoFit/>
          </a:bodyPr>
          <a:lstStyle/>
          <a:p>
            <a:pPr>
              <a:defRPr/>
            </a:pPr>
            <a:r>
              <a:rPr lang="fr-FR" sz="3600" b="0" dirty="0">
                <a:solidFill>
                  <a:srgbClr val="374D63"/>
                </a:solidFill>
                <a:latin typeface="+mn-lt"/>
              </a:rPr>
              <a:t>3</a:t>
            </a:r>
          </a:p>
        </p:txBody>
      </p:sp>
      <p:sp>
        <p:nvSpPr>
          <p:cNvPr id="10" name="TextBox 9"/>
          <p:cNvSpPr txBox="1"/>
          <p:nvPr/>
        </p:nvSpPr>
        <p:spPr>
          <a:xfrm>
            <a:off x="3167063" y="3856038"/>
            <a:ext cx="3095625" cy="455612"/>
          </a:xfrm>
          <a:prstGeom prst="rect">
            <a:avLst/>
          </a:prstGeom>
          <a:noFill/>
        </p:spPr>
        <p:txBody>
          <a:bodyPr>
            <a:spAutoFit/>
          </a:bodyPr>
          <a:lstStyle/>
          <a:p>
            <a:pPr algn="ctr">
              <a:lnSpc>
                <a:spcPts val="2500"/>
              </a:lnSpc>
              <a:defRPr/>
            </a:pPr>
            <a:r>
              <a:rPr lang="fr-FR" sz="3600" b="0" dirty="0" err="1">
                <a:solidFill>
                  <a:srgbClr val="374D63"/>
                </a:solidFill>
                <a:latin typeface="+mn-lt"/>
              </a:rPr>
              <a:t>eTracking</a:t>
            </a:r>
            <a:endParaRPr lang="fr-FR" altLang="fr-FR" sz="3600" kern="0" dirty="0">
              <a:solidFill>
                <a:srgbClr val="374D63"/>
              </a:solidFill>
              <a:latin typeface="+mn-lt"/>
            </a:endParaRPr>
          </a:p>
        </p:txBody>
      </p:sp>
      <p:pic>
        <p:nvPicPr>
          <p:cNvPr id="4403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338" y="-612775"/>
            <a:ext cx="12192001" cy="759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Oval 14"/>
          <p:cNvSpPr>
            <a:spLocks noChangeArrowheads="1"/>
          </p:cNvSpPr>
          <p:nvPr/>
        </p:nvSpPr>
        <p:spPr bwMode="auto">
          <a:xfrm>
            <a:off x="2771775" y="1665288"/>
            <a:ext cx="3600450" cy="3527425"/>
          </a:xfrm>
          <a:prstGeom prst="rect">
            <a:avLst/>
          </a:prstGeom>
          <a:solidFill>
            <a:srgbClr val="FFFFFF">
              <a:alpha val="9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1" name="TextBox 10"/>
          <p:cNvSpPr txBox="1"/>
          <p:nvPr/>
        </p:nvSpPr>
        <p:spPr>
          <a:xfrm>
            <a:off x="3203575" y="3328988"/>
            <a:ext cx="2736850" cy="646331"/>
          </a:xfrm>
          <a:prstGeom prst="rect">
            <a:avLst/>
          </a:prstGeom>
          <a:noFill/>
        </p:spPr>
        <p:txBody>
          <a:bodyPr>
            <a:spAutoFit/>
          </a:bodyPr>
          <a:lstStyle/>
          <a:p>
            <a:pPr algn="ctr">
              <a:defRPr/>
            </a:pPr>
            <a:r>
              <a:rPr lang="fr-FR" sz="3600" b="0" dirty="0">
                <a:solidFill>
                  <a:srgbClr val="374D63"/>
                </a:solidFill>
                <a:latin typeface="+mn-lt"/>
              </a:rPr>
              <a:t>Peppol</a:t>
            </a:r>
          </a:p>
        </p:txBody>
      </p:sp>
      <p:sp>
        <p:nvSpPr>
          <p:cNvPr id="13" name="TextBox 12"/>
          <p:cNvSpPr txBox="1"/>
          <p:nvPr/>
        </p:nvSpPr>
        <p:spPr>
          <a:xfrm>
            <a:off x="4319588" y="2759075"/>
            <a:ext cx="504825" cy="646113"/>
          </a:xfrm>
          <a:prstGeom prst="rect">
            <a:avLst/>
          </a:prstGeom>
          <a:noFill/>
        </p:spPr>
        <p:txBody>
          <a:bodyPr>
            <a:spAutoFit/>
          </a:bodyPr>
          <a:lstStyle/>
          <a:p>
            <a:pPr>
              <a:defRPr/>
            </a:pPr>
            <a:r>
              <a:rPr lang="fr-FR" sz="3600" b="0" dirty="0">
                <a:solidFill>
                  <a:srgbClr val="374D63"/>
                </a:solidFill>
                <a:latin typeface="+mn-lt"/>
              </a:rPr>
              <a:t>5</a:t>
            </a:r>
          </a:p>
        </p:txBody>
      </p:sp>
    </p:spTree>
    <p:extLst>
      <p:ext uri="{BB962C8B-B14F-4D97-AF65-F5344CB8AC3E}">
        <p14:creationId xmlns:p14="http://schemas.microsoft.com/office/powerpoint/2010/main" val="2723416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9"/>
          <p:cNvSpPr>
            <a:spLocks noChangeArrowheads="1"/>
          </p:cNvSpPr>
          <p:nvPr/>
        </p:nvSpPr>
        <p:spPr bwMode="auto">
          <a:xfrm>
            <a:off x="2843213" y="1855788"/>
            <a:ext cx="3744912" cy="3743325"/>
          </a:xfrm>
          <a:prstGeom prst="rect">
            <a:avLst/>
          </a:prstGeom>
          <a:solidFill>
            <a:schemeClr val="bg1">
              <a:alpha val="6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2" name="TextBox 11"/>
          <p:cNvSpPr txBox="1"/>
          <p:nvPr/>
        </p:nvSpPr>
        <p:spPr>
          <a:xfrm>
            <a:off x="4464050" y="2990850"/>
            <a:ext cx="503238" cy="646113"/>
          </a:xfrm>
          <a:prstGeom prst="rect">
            <a:avLst/>
          </a:prstGeom>
          <a:noFill/>
        </p:spPr>
        <p:txBody>
          <a:bodyPr>
            <a:spAutoFit/>
          </a:bodyPr>
          <a:lstStyle/>
          <a:p>
            <a:pPr>
              <a:defRPr/>
            </a:pPr>
            <a:r>
              <a:rPr lang="fr-FR" sz="3600" b="0" dirty="0">
                <a:solidFill>
                  <a:srgbClr val="374D63"/>
                </a:solidFill>
                <a:latin typeface="+mn-lt"/>
              </a:rPr>
              <a:t>3</a:t>
            </a:r>
          </a:p>
        </p:txBody>
      </p:sp>
      <p:sp>
        <p:nvSpPr>
          <p:cNvPr id="10" name="TextBox 9"/>
          <p:cNvSpPr txBox="1"/>
          <p:nvPr/>
        </p:nvSpPr>
        <p:spPr>
          <a:xfrm>
            <a:off x="3167063" y="3856038"/>
            <a:ext cx="3095625" cy="455612"/>
          </a:xfrm>
          <a:prstGeom prst="rect">
            <a:avLst/>
          </a:prstGeom>
          <a:noFill/>
        </p:spPr>
        <p:txBody>
          <a:bodyPr>
            <a:spAutoFit/>
          </a:bodyPr>
          <a:lstStyle/>
          <a:p>
            <a:pPr algn="ctr">
              <a:lnSpc>
                <a:spcPts val="2500"/>
              </a:lnSpc>
              <a:defRPr/>
            </a:pPr>
            <a:r>
              <a:rPr lang="fr-FR" sz="3600" b="0" dirty="0" err="1">
                <a:solidFill>
                  <a:srgbClr val="374D63"/>
                </a:solidFill>
                <a:latin typeface="+mn-lt"/>
              </a:rPr>
              <a:t>eTracking</a:t>
            </a:r>
            <a:endParaRPr lang="fr-FR" altLang="fr-FR" sz="3600" kern="0" dirty="0">
              <a:solidFill>
                <a:srgbClr val="374D63"/>
              </a:solidFill>
              <a:latin typeface="+mn-lt"/>
            </a:endParaRPr>
          </a:p>
        </p:txBody>
      </p:sp>
      <p:pic>
        <p:nvPicPr>
          <p:cNvPr id="4403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338" y="-612775"/>
            <a:ext cx="12192001" cy="759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Oval 14"/>
          <p:cNvSpPr>
            <a:spLocks noChangeArrowheads="1"/>
          </p:cNvSpPr>
          <p:nvPr/>
        </p:nvSpPr>
        <p:spPr bwMode="auto">
          <a:xfrm>
            <a:off x="2771775" y="1665288"/>
            <a:ext cx="3600450" cy="3527425"/>
          </a:xfrm>
          <a:prstGeom prst="rect">
            <a:avLst/>
          </a:prstGeom>
          <a:solidFill>
            <a:srgbClr val="FFFFFF">
              <a:alpha val="9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1" name="TextBox 10"/>
          <p:cNvSpPr txBox="1"/>
          <p:nvPr/>
        </p:nvSpPr>
        <p:spPr>
          <a:xfrm>
            <a:off x="3203575" y="3328988"/>
            <a:ext cx="2736850" cy="646331"/>
          </a:xfrm>
          <a:prstGeom prst="rect">
            <a:avLst/>
          </a:prstGeom>
          <a:noFill/>
        </p:spPr>
        <p:txBody>
          <a:bodyPr>
            <a:spAutoFit/>
          </a:bodyPr>
          <a:lstStyle/>
          <a:p>
            <a:pPr algn="ctr">
              <a:defRPr/>
            </a:pPr>
            <a:r>
              <a:rPr lang="fr-FR" sz="3600" b="0" dirty="0">
                <a:solidFill>
                  <a:srgbClr val="374D63"/>
                </a:solidFill>
                <a:latin typeface="+mn-lt"/>
              </a:rPr>
              <a:t>Cadre légal</a:t>
            </a:r>
          </a:p>
        </p:txBody>
      </p:sp>
      <p:sp>
        <p:nvSpPr>
          <p:cNvPr id="13" name="TextBox 12"/>
          <p:cNvSpPr txBox="1"/>
          <p:nvPr/>
        </p:nvSpPr>
        <p:spPr>
          <a:xfrm>
            <a:off x="4319588" y="2759075"/>
            <a:ext cx="504825" cy="646113"/>
          </a:xfrm>
          <a:prstGeom prst="rect">
            <a:avLst/>
          </a:prstGeom>
          <a:noFill/>
        </p:spPr>
        <p:txBody>
          <a:bodyPr>
            <a:spAutoFit/>
          </a:bodyPr>
          <a:lstStyle/>
          <a:p>
            <a:pPr>
              <a:defRPr/>
            </a:pPr>
            <a:r>
              <a:rPr lang="fr-FR" sz="3600" b="0" dirty="0">
                <a:solidFill>
                  <a:srgbClr val="374D63"/>
                </a:solidFill>
                <a:latin typeface="+mn-lt"/>
              </a:rPr>
              <a:t>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1057966"/>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Membres d’</a:t>
            </a:r>
            <a:r>
              <a:rPr lang="fr-FR" sz="2500" b="0" dirty="0" err="1">
                <a:solidFill>
                  <a:schemeClr val="bg1"/>
                </a:solidFill>
                <a:latin typeface="+mn-lt"/>
              </a:rPr>
              <a:t>OpenPeppol</a:t>
            </a:r>
            <a:endParaRPr lang="fr-FR" sz="2500" b="0" dirty="0">
              <a:solidFill>
                <a:schemeClr val="bg1"/>
              </a:solidFill>
              <a:latin typeface="+mn-lt"/>
            </a:endParaRPr>
          </a:p>
        </p:txBody>
      </p:sp>
      <p:pic>
        <p:nvPicPr>
          <p:cNvPr id="5" name="Picture 4">
            <a:extLst>
              <a:ext uri="{FF2B5EF4-FFF2-40B4-BE49-F238E27FC236}">
                <a16:creationId xmlns:a16="http://schemas.microsoft.com/office/drawing/2014/main" id="{56C566EE-5BC5-4270-9E79-7A8FF84692E2}"/>
              </a:ext>
            </a:extLst>
          </p:cNvPr>
          <p:cNvPicPr>
            <a:picLocks noChangeAspect="1"/>
          </p:cNvPicPr>
          <p:nvPr/>
        </p:nvPicPr>
        <p:blipFill>
          <a:blip r:embed="rId3"/>
          <a:stretch>
            <a:fillRect/>
          </a:stretch>
        </p:blipFill>
        <p:spPr>
          <a:xfrm>
            <a:off x="467550" y="2086738"/>
            <a:ext cx="8223927" cy="4150574"/>
          </a:xfrm>
          <a:prstGeom prst="rect">
            <a:avLst/>
          </a:prstGeom>
        </p:spPr>
      </p:pic>
    </p:spTree>
    <p:extLst>
      <p:ext uri="{BB962C8B-B14F-4D97-AF65-F5344CB8AC3E}">
        <p14:creationId xmlns:p14="http://schemas.microsoft.com/office/powerpoint/2010/main" val="991946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1057966"/>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Peppol : réseau « 4-corner model »</a:t>
            </a:r>
          </a:p>
        </p:txBody>
      </p:sp>
      <p:pic>
        <p:nvPicPr>
          <p:cNvPr id="2" name="Picture 1">
            <a:extLst>
              <a:ext uri="{FF2B5EF4-FFF2-40B4-BE49-F238E27FC236}">
                <a16:creationId xmlns:a16="http://schemas.microsoft.com/office/drawing/2014/main" id="{49C78BB2-7088-44ED-AF06-C1D1052A7A5B}"/>
              </a:ext>
            </a:extLst>
          </p:cNvPr>
          <p:cNvPicPr>
            <a:picLocks noChangeAspect="1"/>
          </p:cNvPicPr>
          <p:nvPr/>
        </p:nvPicPr>
        <p:blipFill>
          <a:blip r:embed="rId3"/>
          <a:stretch>
            <a:fillRect/>
          </a:stretch>
        </p:blipFill>
        <p:spPr>
          <a:xfrm>
            <a:off x="1475656" y="2085940"/>
            <a:ext cx="6013759" cy="4292821"/>
          </a:xfrm>
          <a:prstGeom prst="rect">
            <a:avLst/>
          </a:prstGeom>
        </p:spPr>
      </p:pic>
    </p:spTree>
    <p:extLst>
      <p:ext uri="{BB962C8B-B14F-4D97-AF65-F5344CB8AC3E}">
        <p14:creationId xmlns:p14="http://schemas.microsoft.com/office/powerpoint/2010/main" val="1424660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1052513"/>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Avantages de Peppol</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97088"/>
            <a:ext cx="8497192" cy="4385816"/>
          </a:xfrm>
          <a:prstGeom prst="rect">
            <a:avLst/>
          </a:prstGeom>
          <a:noFill/>
        </p:spPr>
        <p:txBody>
          <a:bodyPr wrap="square">
            <a:spAutoFit/>
          </a:bodyPr>
          <a:lstStyle/>
          <a:p>
            <a:pPr marL="285750" indent="-285750">
              <a:buFont typeface="Arial" panose="020B0604020202020204" pitchFamily="34" charset="0"/>
              <a:buChar char="•"/>
              <a:defRPr/>
            </a:pPr>
            <a:r>
              <a:rPr lang="fr-FR" sz="1800" dirty="0">
                <a:solidFill>
                  <a:schemeClr val="bg1"/>
                </a:solidFill>
                <a:latin typeface="+mn-lt"/>
              </a:rPr>
              <a:t>Ouvert et interopérable </a:t>
            </a:r>
            <a:r>
              <a:rPr lang="fr-FR" sz="1800" b="0" dirty="0">
                <a:solidFill>
                  <a:schemeClr val="bg1"/>
                </a:solidFill>
                <a:latin typeface="+mn-lt"/>
              </a:rPr>
              <a:t>: solution non propriétaire maintenue et gérée par une association internationale sans but lucratif de droit belge et basée sur des standards et spécifications ouverts et publics ;</a:t>
            </a:r>
            <a:endParaRPr lang="fr-FR" sz="900" b="0" dirty="0">
              <a:solidFill>
                <a:schemeClr val="bg1"/>
              </a:solidFill>
              <a:latin typeface="+mn-lt"/>
            </a:endParaRPr>
          </a:p>
          <a:p>
            <a:pPr marL="285750" indent="-285750">
              <a:buFont typeface="Arial" panose="020B0604020202020204" pitchFamily="34" charset="0"/>
              <a:buChar char="•"/>
              <a:defRPr/>
            </a:pPr>
            <a:endParaRPr lang="fr-FR" sz="900" b="0" dirty="0">
              <a:solidFill>
                <a:schemeClr val="bg1"/>
              </a:solidFill>
              <a:latin typeface="+mn-lt"/>
            </a:endParaRPr>
          </a:p>
          <a:p>
            <a:pPr marL="285750" indent="-285750">
              <a:buFont typeface="Arial" panose="020B0604020202020204" pitchFamily="34" charset="0"/>
              <a:buChar char="•"/>
              <a:defRPr/>
            </a:pPr>
            <a:r>
              <a:rPr lang="fr-FR" sz="1800" dirty="0">
                <a:solidFill>
                  <a:schemeClr val="bg1"/>
                </a:solidFill>
                <a:latin typeface="+mn-lt"/>
              </a:rPr>
              <a:t>Sûr et fiable </a:t>
            </a:r>
            <a:r>
              <a:rPr lang="fr-FR" sz="1800" b="0" dirty="0">
                <a:solidFill>
                  <a:schemeClr val="bg1"/>
                </a:solidFill>
                <a:latin typeface="+mn-lt"/>
              </a:rPr>
              <a:t>: échanges cryptés, non-répudiation, etc. ;</a:t>
            </a:r>
            <a:endParaRPr lang="fr-FR" sz="900" b="0" dirty="0">
              <a:solidFill>
                <a:schemeClr val="bg1"/>
              </a:solidFill>
              <a:latin typeface="+mn-lt"/>
            </a:endParaRPr>
          </a:p>
          <a:p>
            <a:pPr marL="285750" indent="-285750">
              <a:buFont typeface="Arial" panose="020B0604020202020204" pitchFamily="34" charset="0"/>
              <a:buChar char="•"/>
              <a:defRPr/>
            </a:pPr>
            <a:endParaRPr lang="fr-FR" sz="9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Déjà </a:t>
            </a:r>
            <a:r>
              <a:rPr lang="fr-FR" sz="1800" dirty="0">
                <a:solidFill>
                  <a:schemeClr val="bg1"/>
                </a:solidFill>
                <a:latin typeface="+mn-lt"/>
              </a:rPr>
              <a:t>très largement utilisé </a:t>
            </a:r>
            <a:r>
              <a:rPr lang="fr-FR" sz="1800" b="0" dirty="0">
                <a:solidFill>
                  <a:schemeClr val="bg1"/>
                </a:solidFill>
                <a:latin typeface="+mn-lt"/>
              </a:rPr>
              <a:t>au niveau européen et au-delà pour la facturation électronique ;</a:t>
            </a:r>
            <a:endParaRPr lang="fr-FR" sz="900" b="0" dirty="0">
              <a:solidFill>
                <a:schemeClr val="bg1"/>
              </a:solidFill>
              <a:latin typeface="+mn-lt"/>
            </a:endParaRPr>
          </a:p>
          <a:p>
            <a:pPr marL="285750" indent="-285750">
              <a:buFont typeface="Arial" panose="020B0604020202020204" pitchFamily="34" charset="0"/>
              <a:buChar char="•"/>
              <a:defRPr/>
            </a:pPr>
            <a:endParaRPr lang="fr-FR" sz="9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Permet d’office </a:t>
            </a:r>
            <a:r>
              <a:rPr lang="fr-FR" sz="1800" dirty="0">
                <a:solidFill>
                  <a:schemeClr val="bg1"/>
                </a:solidFill>
                <a:latin typeface="+mn-lt"/>
              </a:rPr>
              <a:t>l’échange dans les 2 sens </a:t>
            </a:r>
            <a:r>
              <a:rPr lang="fr-FR" sz="1800" b="0" dirty="0">
                <a:solidFill>
                  <a:schemeClr val="bg1"/>
                </a:solidFill>
                <a:latin typeface="+mn-lt"/>
              </a:rPr>
              <a:t>avec tous les organismes du secteur public (</a:t>
            </a:r>
            <a:r>
              <a:rPr lang="fr-FR" sz="1800" dirty="0">
                <a:solidFill>
                  <a:schemeClr val="bg1"/>
                </a:solidFill>
                <a:latin typeface="+mn-lt"/>
              </a:rPr>
              <a:t>B2G et G2B</a:t>
            </a:r>
            <a:r>
              <a:rPr lang="fr-FR" sz="1800" b="0" dirty="0">
                <a:solidFill>
                  <a:schemeClr val="bg1"/>
                </a:solidFill>
                <a:latin typeface="+mn-lt"/>
              </a:rPr>
              <a:t>) et avec toutes les autres entreprises utilisatrices de Peppol (</a:t>
            </a:r>
            <a:r>
              <a:rPr lang="fr-FR" sz="1800" dirty="0">
                <a:solidFill>
                  <a:schemeClr val="bg1"/>
                </a:solidFill>
                <a:latin typeface="+mn-lt"/>
              </a:rPr>
              <a:t>B2B</a:t>
            </a:r>
            <a:r>
              <a:rPr lang="fr-FR" sz="1800" b="0" dirty="0">
                <a:solidFill>
                  <a:schemeClr val="bg1"/>
                </a:solidFill>
                <a:latin typeface="+mn-lt"/>
              </a:rPr>
              <a:t>) ;</a:t>
            </a:r>
            <a:endParaRPr lang="fr-FR" sz="900" b="0" dirty="0">
              <a:solidFill>
                <a:schemeClr val="bg1"/>
              </a:solidFill>
              <a:latin typeface="+mn-lt"/>
            </a:endParaRPr>
          </a:p>
          <a:p>
            <a:pPr marL="285750" indent="-285750">
              <a:buFont typeface="Arial" panose="020B0604020202020204" pitchFamily="34" charset="0"/>
              <a:buChar char="•"/>
              <a:defRPr/>
            </a:pPr>
            <a:endParaRPr lang="fr-FR" sz="9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Permet d’office l’échange </a:t>
            </a:r>
            <a:r>
              <a:rPr lang="fr-FR" sz="1800" dirty="0">
                <a:solidFill>
                  <a:schemeClr val="bg1"/>
                </a:solidFill>
                <a:latin typeface="+mn-lt"/>
              </a:rPr>
              <a:t>transfrontalier</a:t>
            </a:r>
            <a:r>
              <a:rPr lang="fr-FR" sz="1800" b="0" dirty="0">
                <a:solidFill>
                  <a:schemeClr val="bg1"/>
                </a:solidFill>
                <a:latin typeface="+mn-lt"/>
              </a:rPr>
              <a:t> avec les utilisateurs Peppol des autres pays ;</a:t>
            </a:r>
            <a:endParaRPr lang="fr-FR" sz="900" b="0" dirty="0">
              <a:solidFill>
                <a:schemeClr val="bg1"/>
              </a:solidFill>
              <a:latin typeface="+mn-lt"/>
            </a:endParaRPr>
          </a:p>
          <a:p>
            <a:pPr marL="285750" indent="-285750">
              <a:buFont typeface="Arial" panose="020B0604020202020204" pitchFamily="34" charset="0"/>
              <a:buChar char="•"/>
              <a:defRPr/>
            </a:pPr>
            <a:endParaRPr lang="fr-FR" sz="9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Permet d’office l’échange d’</a:t>
            </a:r>
            <a:r>
              <a:rPr lang="fr-FR" sz="1800" dirty="0">
                <a:solidFill>
                  <a:schemeClr val="bg1"/>
                </a:solidFill>
                <a:latin typeface="+mn-lt"/>
              </a:rPr>
              <a:t>autres types de documents </a:t>
            </a:r>
            <a:r>
              <a:rPr lang="fr-FR" sz="1800" b="0" dirty="0">
                <a:solidFill>
                  <a:schemeClr val="bg1"/>
                </a:solidFill>
                <a:latin typeface="+mn-lt"/>
              </a:rPr>
              <a:t>que la facture électronique ;</a:t>
            </a:r>
            <a:endParaRPr lang="fr-FR" sz="900" b="0" dirty="0">
              <a:solidFill>
                <a:schemeClr val="bg1"/>
              </a:solidFill>
              <a:latin typeface="+mn-lt"/>
            </a:endParaRPr>
          </a:p>
          <a:p>
            <a:pPr marL="285750" indent="-285750">
              <a:buFont typeface="Arial" panose="020B0604020202020204" pitchFamily="34" charset="0"/>
              <a:buChar char="•"/>
              <a:defRPr/>
            </a:pPr>
            <a:endParaRPr lang="fr-FR" sz="9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Est d’office </a:t>
            </a:r>
            <a:r>
              <a:rPr lang="fr-FR" sz="1800" dirty="0">
                <a:solidFill>
                  <a:schemeClr val="bg1"/>
                </a:solidFill>
                <a:latin typeface="+mn-lt"/>
              </a:rPr>
              <a:t>conforme aux exigences de la loi </a:t>
            </a:r>
            <a:r>
              <a:rPr lang="fr-FR" sz="1800" b="0" dirty="0">
                <a:solidFill>
                  <a:schemeClr val="bg1"/>
                </a:solidFill>
                <a:latin typeface="+mn-lt"/>
              </a:rPr>
              <a:t>quant à la norme européenne et aux syntaxes à utiliser.</a:t>
            </a:r>
          </a:p>
        </p:txBody>
      </p:sp>
    </p:spTree>
    <p:extLst>
      <p:ext uri="{BB962C8B-B14F-4D97-AF65-F5344CB8AC3E}">
        <p14:creationId xmlns:p14="http://schemas.microsoft.com/office/powerpoint/2010/main" val="897545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1045143"/>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8497192" cy="477054"/>
          </a:xfrm>
          <a:prstGeom prst="rect">
            <a:avLst/>
          </a:prstGeom>
          <a:noFill/>
        </p:spPr>
        <p:txBody>
          <a:bodyPr wrap="square">
            <a:spAutoFit/>
          </a:bodyPr>
          <a:lstStyle/>
          <a:p>
            <a:pPr>
              <a:defRPr/>
            </a:pPr>
            <a:r>
              <a:rPr lang="fr-FR" sz="2500" b="0" dirty="0">
                <a:solidFill>
                  <a:schemeClr val="bg1"/>
                </a:solidFill>
                <a:latin typeface="+mn-lt"/>
              </a:rPr>
              <a:t>Identifiants (</a:t>
            </a:r>
            <a:r>
              <a:rPr lang="fr-FR" sz="2500" b="0" dirty="0" err="1">
                <a:solidFill>
                  <a:schemeClr val="bg1"/>
                </a:solidFill>
                <a:latin typeface="+mn-lt"/>
              </a:rPr>
              <a:t>EndpointID</a:t>
            </a:r>
            <a:r>
              <a:rPr lang="fr-FR" sz="2500" b="0" dirty="0">
                <a:solidFill>
                  <a:schemeClr val="bg1"/>
                </a:solidFill>
                <a:latin typeface="+mn-lt"/>
              </a:rPr>
              <a:t>) à utiliser dans Peppol pour l’adressage</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7" y="2097088"/>
            <a:ext cx="8452621" cy="4524315"/>
          </a:xfrm>
          <a:prstGeom prst="rect">
            <a:avLst/>
          </a:prstGeom>
          <a:noFill/>
        </p:spPr>
        <p:txBody>
          <a:bodyPr wrap="square">
            <a:spAutoFit/>
          </a:bodyPr>
          <a:lstStyle/>
          <a:p>
            <a:pPr marL="285750" indent="-285750">
              <a:buFont typeface="Arial" panose="020B0604020202020204" pitchFamily="34" charset="0"/>
              <a:buChar char="•"/>
              <a:defRPr/>
            </a:pPr>
            <a:r>
              <a:rPr lang="fr-FR" sz="1800" b="0" dirty="0">
                <a:solidFill>
                  <a:schemeClr val="bg1"/>
                </a:solidFill>
                <a:latin typeface="+mn-lt"/>
              </a:rPr>
              <a:t>Numéro d’identité du répertoire des personnes morales (11 chiffres), aussi encore appelé matricule</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Numéro TVA</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err="1">
                <a:solidFill>
                  <a:schemeClr val="bg1"/>
                </a:solidFill>
                <a:latin typeface="+mn-lt"/>
              </a:rPr>
              <a:t>Codelist</a:t>
            </a:r>
            <a:r>
              <a:rPr lang="fr-FR" sz="1800" b="0" dirty="0">
                <a:solidFill>
                  <a:schemeClr val="bg1"/>
                </a:solidFill>
                <a:latin typeface="+mn-lt"/>
              </a:rPr>
              <a:t> à utiliser, à l’heure actuelle, dans Peppol pour les 2 types de numéros :</a:t>
            </a:r>
            <a:br>
              <a:rPr lang="fr-FR" sz="1800" b="0" dirty="0">
                <a:solidFill>
                  <a:schemeClr val="bg1"/>
                </a:solidFill>
                <a:latin typeface="+mn-lt"/>
              </a:rPr>
            </a:br>
            <a:r>
              <a:rPr lang="en-US" sz="1800" b="0" dirty="0">
                <a:solidFill>
                  <a:schemeClr val="bg1"/>
                </a:solidFill>
                <a:latin typeface="+mn-lt"/>
              </a:rPr>
              <a:t>9938, </a:t>
            </a:r>
            <a:r>
              <a:rPr lang="en-US" sz="1800" b="0" dirty="0" err="1">
                <a:solidFill>
                  <a:schemeClr val="bg1"/>
                </a:solidFill>
                <a:latin typeface="+mn-lt"/>
              </a:rPr>
              <a:t>c’est</a:t>
            </a:r>
            <a:r>
              <a:rPr lang="en-US" sz="1800" b="0" dirty="0">
                <a:solidFill>
                  <a:schemeClr val="bg1"/>
                </a:solidFill>
                <a:latin typeface="+mn-lt"/>
              </a:rPr>
              <a:t>-à-dire </a:t>
            </a:r>
            <a:r>
              <a:rPr lang="fr-FR" sz="1800" b="0" dirty="0">
                <a:solidFill>
                  <a:schemeClr val="bg1"/>
                </a:solidFill>
                <a:latin typeface="+mn-lt"/>
              </a:rPr>
              <a:t>LU:VAT. Les numéros sont donc de type :</a:t>
            </a:r>
          </a:p>
          <a:p>
            <a:pPr marL="285750" indent="-285750">
              <a:buFont typeface="Arial" panose="020B0604020202020204" pitchFamily="34" charset="0"/>
              <a:buChar char="•"/>
              <a:defRPr/>
            </a:pPr>
            <a:endParaRPr lang="fr-FR" sz="900" b="0" dirty="0">
              <a:solidFill>
                <a:schemeClr val="bg1"/>
              </a:solidFill>
              <a:latin typeface="+mn-lt"/>
            </a:endParaRPr>
          </a:p>
          <a:p>
            <a:pPr marL="800100" lvl="1" indent="-342900">
              <a:buFont typeface="+mj-lt"/>
              <a:buAutoNum type="arabicPeriod"/>
              <a:defRPr/>
            </a:pPr>
            <a:r>
              <a:rPr lang="fr-FR" sz="1800" b="0" dirty="0">
                <a:solidFill>
                  <a:schemeClr val="bg1"/>
                </a:solidFill>
                <a:latin typeface="+mn-lt"/>
              </a:rPr>
              <a:t>9938:lu10061242 ou</a:t>
            </a:r>
          </a:p>
          <a:p>
            <a:pPr marL="800100" lvl="1" indent="-342900">
              <a:buFont typeface="+mj-lt"/>
              <a:buAutoNum type="arabicPeriod"/>
              <a:defRPr/>
            </a:pPr>
            <a:r>
              <a:rPr lang="fr-FR" sz="1800" b="0" dirty="0">
                <a:solidFill>
                  <a:schemeClr val="bg1"/>
                </a:solidFill>
                <a:latin typeface="+mn-lt"/>
              </a:rPr>
              <a:t>9938:12345678910</a:t>
            </a:r>
          </a:p>
          <a:p>
            <a:pPr marL="800100" lvl="1" indent="-342900">
              <a:buFont typeface="+mj-lt"/>
              <a:buAutoNum type="arabicPeriod"/>
              <a:defRPr/>
            </a:pPr>
            <a:endParaRPr lang="fr-FR" sz="1800" b="0" dirty="0">
              <a:solidFill>
                <a:schemeClr val="bg1"/>
              </a:solidFill>
              <a:latin typeface="+mn-lt"/>
            </a:endParaRPr>
          </a:p>
          <a:p>
            <a:pPr marL="342900" indent="-342900">
              <a:buFont typeface="Arial" panose="020B0604020202020204" pitchFamily="34" charset="0"/>
              <a:buChar char="•"/>
              <a:defRPr/>
            </a:pPr>
            <a:r>
              <a:rPr lang="fr-FR" sz="1800" b="0" dirty="0">
                <a:solidFill>
                  <a:schemeClr val="bg1"/>
                </a:solidFill>
                <a:latin typeface="+mn-lt"/>
              </a:rPr>
              <a:t>A l’avenir :</a:t>
            </a:r>
          </a:p>
          <a:p>
            <a:pPr marL="342900" indent="-342900">
              <a:buFont typeface="Arial" panose="020B0604020202020204" pitchFamily="34" charset="0"/>
              <a:buChar char="•"/>
              <a:defRPr/>
            </a:pPr>
            <a:endParaRPr lang="fr-FR" sz="900" b="0" dirty="0">
              <a:solidFill>
                <a:schemeClr val="bg1"/>
              </a:solidFill>
              <a:latin typeface="+mn-lt"/>
            </a:endParaRPr>
          </a:p>
          <a:p>
            <a:pPr marL="800100" lvl="1" indent="-342900">
              <a:buFont typeface="Arial" panose="020B0604020202020204" pitchFamily="34" charset="0"/>
              <a:buChar char="•"/>
              <a:defRPr/>
            </a:pPr>
            <a:r>
              <a:rPr lang="fr-FR" sz="1800" b="0" dirty="0">
                <a:solidFill>
                  <a:schemeClr val="bg1"/>
                </a:solidFill>
                <a:latin typeface="+mn-lt"/>
              </a:rPr>
              <a:t>dès que possible une </a:t>
            </a:r>
            <a:r>
              <a:rPr lang="fr-FR" sz="1800" b="0" dirty="0" err="1">
                <a:solidFill>
                  <a:schemeClr val="bg1"/>
                </a:solidFill>
                <a:latin typeface="+mn-lt"/>
              </a:rPr>
              <a:t>codelist</a:t>
            </a:r>
            <a:r>
              <a:rPr lang="fr-FR" sz="1800" b="0" dirty="0">
                <a:solidFill>
                  <a:schemeClr val="bg1"/>
                </a:solidFill>
                <a:latin typeface="+mn-lt"/>
              </a:rPr>
              <a:t> spécifique, à intégrer encore dans Peppol, sera proposée pour les n° d’identité du répertoire des personnes morales ;</a:t>
            </a:r>
          </a:p>
          <a:p>
            <a:pPr marL="800100" lvl="1" indent="-342900">
              <a:buFont typeface="Arial" panose="020B0604020202020204" pitchFamily="34" charset="0"/>
              <a:buChar char="•"/>
              <a:defRPr/>
            </a:pPr>
            <a:r>
              <a:rPr lang="fr-FR" sz="1800" b="0" dirty="0">
                <a:solidFill>
                  <a:schemeClr val="bg1"/>
                </a:solidFill>
                <a:latin typeface="+mn-lt"/>
              </a:rPr>
              <a:t>ne seront autorisés plus que les n° d’identité du répertoire des personnes morales (pas avant le second semestre 2023).</a:t>
            </a:r>
          </a:p>
        </p:txBody>
      </p:sp>
    </p:spTree>
    <p:extLst>
      <p:ext uri="{BB962C8B-B14F-4D97-AF65-F5344CB8AC3E}">
        <p14:creationId xmlns:p14="http://schemas.microsoft.com/office/powerpoint/2010/main" val="329775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1052513"/>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Les annuaires Peppol</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97088"/>
            <a:ext cx="8497192" cy="4247317"/>
          </a:xfrm>
          <a:prstGeom prst="rect">
            <a:avLst/>
          </a:prstGeom>
          <a:noFill/>
        </p:spPr>
        <p:txBody>
          <a:bodyPr wrap="square">
            <a:spAutoFit/>
          </a:bodyPr>
          <a:lstStyle/>
          <a:p>
            <a:pPr marL="285750" indent="-285750">
              <a:buFont typeface="Arial" panose="020B0604020202020204" pitchFamily="34" charset="0"/>
              <a:buChar char="•"/>
              <a:defRPr/>
            </a:pPr>
            <a:r>
              <a:rPr lang="fr-FR" sz="1800" b="0" dirty="0">
                <a:solidFill>
                  <a:schemeClr val="bg1"/>
                </a:solidFill>
                <a:latin typeface="+mn-lt"/>
              </a:rPr>
              <a:t>Deux annuaires Peppol permettent de trouver des participants du réseau et leurs identifiants :</a:t>
            </a:r>
          </a:p>
          <a:p>
            <a:pPr marL="285750" indent="-285750">
              <a:buFont typeface="Arial" panose="020B0604020202020204" pitchFamily="34" charset="0"/>
              <a:buChar char="•"/>
              <a:defRPr/>
            </a:pPr>
            <a:endParaRPr lang="fr-FR" sz="1800" b="0" dirty="0">
              <a:solidFill>
                <a:schemeClr val="bg1"/>
              </a:solidFill>
              <a:latin typeface="+mn-lt"/>
            </a:endParaRPr>
          </a:p>
          <a:p>
            <a:pPr marL="742950" lvl="1" indent="-285750">
              <a:buFont typeface="Arial" panose="020B0604020202020204" pitchFamily="34" charset="0"/>
              <a:buChar char="•"/>
              <a:defRPr/>
            </a:pPr>
            <a:r>
              <a:rPr lang="fr-FR" sz="1800" b="0" dirty="0">
                <a:solidFill>
                  <a:schemeClr val="bg1"/>
                </a:solidFill>
                <a:latin typeface="+mn-lt"/>
                <a:hlinkClick r:id="rId3">
                  <a:extLst>
                    <a:ext uri="{A12FA001-AC4F-418D-AE19-62706E023703}">
                      <ahyp:hlinkClr xmlns:ahyp="http://schemas.microsoft.com/office/drawing/2018/hyperlinkcolor" val="tx"/>
                    </a:ext>
                  </a:extLst>
                </a:hlinkClick>
              </a:rPr>
              <a:t>https://directory.peppol.eu</a:t>
            </a:r>
            <a:r>
              <a:rPr lang="fr-FR" sz="1800" b="0" dirty="0">
                <a:solidFill>
                  <a:schemeClr val="bg1"/>
                </a:solidFill>
                <a:latin typeface="+mn-lt"/>
              </a:rPr>
              <a:t> (annuaire SML pour environnements de production)</a:t>
            </a:r>
          </a:p>
          <a:p>
            <a:pPr marL="742950" lvl="1" indent="-285750">
              <a:buFont typeface="Arial" panose="020B0604020202020204" pitchFamily="34" charset="0"/>
              <a:buChar char="•"/>
              <a:defRPr/>
            </a:pPr>
            <a:r>
              <a:rPr lang="fr-FR" sz="1800" b="0" dirty="0">
                <a:solidFill>
                  <a:schemeClr val="bg1"/>
                </a:solidFill>
                <a:latin typeface="+mn-lt"/>
                <a:hlinkClick r:id="rId4">
                  <a:extLst>
                    <a:ext uri="{A12FA001-AC4F-418D-AE19-62706E023703}">
                      <ahyp:hlinkClr xmlns:ahyp="http://schemas.microsoft.com/office/drawing/2018/hyperlinkcolor" val="tx"/>
                    </a:ext>
                  </a:extLst>
                </a:hlinkClick>
              </a:rPr>
              <a:t>https://test-directory.peppol.eu</a:t>
            </a:r>
            <a:r>
              <a:rPr lang="fr-FR" sz="1800" b="0" dirty="0">
                <a:solidFill>
                  <a:schemeClr val="bg1"/>
                </a:solidFill>
                <a:latin typeface="+mn-lt"/>
              </a:rPr>
              <a:t> (annuaire SMK pour environnements de test)</a:t>
            </a:r>
          </a:p>
          <a:p>
            <a:pPr marL="742950" lvl="1"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Malheureusement, il n’est, à l’heure actuelle, pas obligatoire pour les participants du réseau de publier leurs données dans ces annuaires. Tous les organismes ne peuvent donc pas y être trouvés. Néanmoins tous les participants qui utiliseront le point d’accès Peppol du CTIE seront d’office publiés dans ces annuaires.</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Moyen de vérifier, à partir de l’</a:t>
            </a:r>
            <a:r>
              <a:rPr lang="fr-FR" sz="1800" b="0" dirty="0" err="1">
                <a:solidFill>
                  <a:schemeClr val="bg1"/>
                </a:solidFill>
                <a:latin typeface="+mn-lt"/>
              </a:rPr>
              <a:t>EndpointID</a:t>
            </a:r>
            <a:r>
              <a:rPr lang="fr-FR" sz="1800" b="0" dirty="0">
                <a:solidFill>
                  <a:schemeClr val="bg1"/>
                </a:solidFill>
                <a:latin typeface="+mn-lt"/>
              </a:rPr>
              <a:t>, pour tous les membres du réseau Peppol si un organisme est effectivement joignable par Peppol :</a:t>
            </a:r>
          </a:p>
          <a:p>
            <a:pPr marL="285750" indent="-285750">
              <a:buFont typeface="Arial" panose="020B0604020202020204" pitchFamily="34" charset="0"/>
              <a:buChar char="•"/>
              <a:defRPr/>
            </a:pPr>
            <a:endParaRPr lang="fr-FR" sz="1800" b="0" dirty="0">
              <a:solidFill>
                <a:schemeClr val="bg1"/>
              </a:solidFill>
              <a:latin typeface="+mn-lt"/>
            </a:endParaRPr>
          </a:p>
          <a:p>
            <a:pPr marL="742950" lvl="1" indent="-285750">
              <a:buFont typeface="Arial" panose="020B0604020202020204" pitchFamily="34" charset="0"/>
              <a:buChar char="•"/>
              <a:defRPr/>
            </a:pPr>
            <a:r>
              <a:rPr lang="fr-FR" sz="1800" b="0" dirty="0">
                <a:solidFill>
                  <a:schemeClr val="bg1"/>
                </a:solidFill>
                <a:latin typeface="+mn-lt"/>
                <a:hlinkClick r:id="rId5">
                  <a:extLst>
                    <a:ext uri="{A12FA001-AC4F-418D-AE19-62706E023703}">
                      <ahyp:hlinkClr xmlns:ahyp="http://schemas.microsoft.com/office/drawing/2018/hyperlinkcolor" val="tx"/>
                    </a:ext>
                  </a:extLst>
                </a:hlinkClick>
              </a:rPr>
              <a:t>https://peppol.helger.com/public/locale-en_US/menuitem-tools-participant</a:t>
            </a:r>
            <a:r>
              <a:rPr lang="fr-FR" sz="1800" b="0" dirty="0">
                <a:solidFill>
                  <a:schemeClr val="bg1"/>
                </a:solidFill>
                <a:latin typeface="+mn-lt"/>
              </a:rPr>
              <a:t> </a:t>
            </a:r>
          </a:p>
        </p:txBody>
      </p:sp>
    </p:spTree>
    <p:extLst>
      <p:ext uri="{BB962C8B-B14F-4D97-AF65-F5344CB8AC3E}">
        <p14:creationId xmlns:p14="http://schemas.microsoft.com/office/powerpoint/2010/main" val="2317990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1052513"/>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Tests</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97088"/>
            <a:ext cx="8281168" cy="4031873"/>
          </a:xfrm>
          <a:prstGeom prst="rect">
            <a:avLst/>
          </a:prstGeom>
          <a:noFill/>
        </p:spPr>
        <p:txBody>
          <a:bodyPr wrap="square">
            <a:spAutoFit/>
          </a:bodyPr>
          <a:lstStyle/>
          <a:p>
            <a:pPr marL="285750" indent="-285750">
              <a:buFont typeface="Arial" panose="020B0604020202020204" pitchFamily="34" charset="0"/>
              <a:buChar char="•"/>
              <a:defRPr/>
            </a:pPr>
            <a:r>
              <a:rPr lang="fr-FR" sz="1800" b="0" dirty="0">
                <a:solidFill>
                  <a:schemeClr val="bg1"/>
                </a:solidFill>
                <a:latin typeface="+mn-lt"/>
              </a:rPr>
              <a:t>L’environnement test du point d’accès Peppol du CTIE est, comme l’environnement de production, en place depuis décembre 2016.</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Tout opérateur économique peut envoyer des messages test vers ce serveur.</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L’ID à utiliser pour l’adressage est :</a:t>
            </a:r>
            <a:br>
              <a:rPr lang="fr-FR" sz="1800" b="0" dirty="0">
                <a:solidFill>
                  <a:schemeClr val="bg1"/>
                </a:solidFill>
                <a:latin typeface="+mn-lt"/>
              </a:rPr>
            </a:br>
            <a:br>
              <a:rPr lang="fr-FR" sz="1800" b="0" dirty="0">
                <a:solidFill>
                  <a:schemeClr val="bg1"/>
                </a:solidFill>
                <a:latin typeface="+mn-lt"/>
              </a:rPr>
            </a:br>
            <a:r>
              <a:rPr lang="fr-FR" sz="1800" b="0" dirty="0">
                <a:solidFill>
                  <a:schemeClr val="bg1"/>
                </a:solidFill>
                <a:latin typeface="+mn-lt"/>
              </a:rPr>
              <a:t>lu10889245-test ou bien lu10889245 (n° TVA du CTIE) simplement</a:t>
            </a:r>
            <a:br>
              <a:rPr lang="fr-FR" sz="1800" b="0" dirty="0">
                <a:solidFill>
                  <a:schemeClr val="bg1"/>
                </a:solidFill>
                <a:latin typeface="+mn-lt"/>
              </a:rPr>
            </a:b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Les détails peuvent être trouvés ici :</a:t>
            </a:r>
            <a:br>
              <a:rPr lang="fr-FR" sz="1800" b="0" dirty="0">
                <a:solidFill>
                  <a:schemeClr val="bg1"/>
                </a:solidFill>
                <a:latin typeface="+mn-lt"/>
              </a:rPr>
            </a:br>
            <a:br>
              <a:rPr lang="fr-FR" sz="1800" b="0" dirty="0">
                <a:solidFill>
                  <a:schemeClr val="bg1"/>
                </a:solidFill>
                <a:latin typeface="+mn-lt"/>
              </a:rPr>
            </a:br>
            <a:r>
              <a:rPr lang="fr-FR" sz="1800" b="0" dirty="0">
                <a:solidFill>
                  <a:schemeClr val="bg1"/>
                </a:solidFill>
                <a:latin typeface="+mn-lt"/>
                <a:hlinkClick r:id="rId3">
                  <a:extLst>
                    <a:ext uri="{A12FA001-AC4F-418D-AE19-62706E023703}">
                      <ahyp:hlinkClr xmlns:ahyp="http://schemas.microsoft.com/office/drawing/2018/hyperlinkcolor" val="tx"/>
                    </a:ext>
                  </a:extLst>
                </a:hlinkClick>
              </a:rPr>
              <a:t>https://test-directory.peppol.eu</a:t>
            </a:r>
            <a:r>
              <a:rPr lang="fr-FR" sz="1800" b="0" dirty="0">
                <a:solidFill>
                  <a:schemeClr val="bg1"/>
                </a:solidFill>
                <a:latin typeface="+mn-lt"/>
              </a:rPr>
              <a:t> </a:t>
            </a:r>
          </a:p>
          <a:p>
            <a:pPr marL="285750" indent="-285750">
              <a:buFont typeface="Arial" panose="020B0604020202020204" pitchFamily="34" charset="0"/>
              <a:buChar char="•"/>
              <a:defRPr/>
            </a:pPr>
            <a:endParaRPr lang="fr-FR" sz="2000" b="0" dirty="0">
              <a:solidFill>
                <a:schemeClr val="bg1"/>
              </a:solidFill>
              <a:latin typeface="+mn-lt"/>
            </a:endParaRPr>
          </a:p>
          <a:p>
            <a:pPr marL="285750" indent="-285750">
              <a:buFont typeface="Arial" panose="020B0604020202020204" pitchFamily="34" charset="0"/>
              <a:buChar char="•"/>
              <a:defRPr/>
            </a:pPr>
            <a:endParaRPr lang="fr-FR" sz="2000" b="0" dirty="0">
              <a:solidFill>
                <a:schemeClr val="bg1"/>
              </a:solidFill>
              <a:latin typeface="+mn-lt"/>
            </a:endParaRPr>
          </a:p>
        </p:txBody>
      </p:sp>
    </p:spTree>
    <p:extLst>
      <p:ext uri="{BB962C8B-B14F-4D97-AF65-F5344CB8AC3E}">
        <p14:creationId xmlns:p14="http://schemas.microsoft.com/office/powerpoint/2010/main" val="258582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1021356"/>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Spécification Peppol BIS </a:t>
            </a:r>
            <a:r>
              <a:rPr lang="fr-FR" sz="2500" b="0" dirty="0" err="1">
                <a:solidFill>
                  <a:schemeClr val="bg1"/>
                </a:solidFill>
                <a:latin typeface="+mn-lt"/>
              </a:rPr>
              <a:t>Billing</a:t>
            </a:r>
            <a:r>
              <a:rPr lang="fr-FR" sz="2500" b="0" dirty="0">
                <a:solidFill>
                  <a:schemeClr val="bg1"/>
                </a:solidFill>
                <a:latin typeface="+mn-lt"/>
              </a:rPr>
              <a:t> 3.0 </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97088"/>
            <a:ext cx="8281168" cy="4339650"/>
          </a:xfrm>
          <a:prstGeom prst="rect">
            <a:avLst/>
          </a:prstGeom>
          <a:noFill/>
        </p:spPr>
        <p:txBody>
          <a:bodyPr wrap="square">
            <a:spAutoFit/>
          </a:bodyPr>
          <a:lstStyle/>
          <a:p>
            <a:pPr marL="285750" indent="-285750">
              <a:buFont typeface="Arial" panose="020B0604020202020204" pitchFamily="34" charset="0"/>
              <a:buChar char="•"/>
              <a:defRPr/>
            </a:pPr>
            <a:r>
              <a:rPr lang="fr-FR" sz="1800" b="0" dirty="0">
                <a:solidFill>
                  <a:schemeClr val="bg1"/>
                </a:solidFill>
                <a:latin typeface="+mn-lt"/>
              </a:rPr>
              <a:t>Une CIUS (</a:t>
            </a:r>
            <a:r>
              <a:rPr lang="fr-FR" sz="1800" b="0" dirty="0" err="1">
                <a:solidFill>
                  <a:schemeClr val="bg1"/>
                </a:solidFill>
                <a:latin typeface="+mn-lt"/>
              </a:rPr>
              <a:t>Core</a:t>
            </a:r>
            <a:r>
              <a:rPr lang="fr-FR" sz="1800" b="0" dirty="0">
                <a:solidFill>
                  <a:schemeClr val="bg1"/>
                </a:solidFill>
                <a:latin typeface="+mn-lt"/>
              </a:rPr>
              <a:t> </a:t>
            </a:r>
            <a:r>
              <a:rPr lang="fr-FR" sz="1800" b="0" dirty="0" err="1">
                <a:solidFill>
                  <a:schemeClr val="bg1"/>
                </a:solidFill>
                <a:latin typeface="+mn-lt"/>
              </a:rPr>
              <a:t>Invoice</a:t>
            </a:r>
            <a:r>
              <a:rPr lang="fr-FR" sz="1800" b="0" dirty="0">
                <a:solidFill>
                  <a:schemeClr val="bg1"/>
                </a:solidFill>
                <a:latin typeface="+mn-lt"/>
              </a:rPr>
              <a:t> Usage </a:t>
            </a:r>
            <a:r>
              <a:rPr lang="fr-FR" sz="1800" b="0" dirty="0" err="1">
                <a:solidFill>
                  <a:schemeClr val="bg1"/>
                </a:solidFill>
                <a:latin typeface="+mn-lt"/>
              </a:rPr>
              <a:t>Specification</a:t>
            </a:r>
            <a:r>
              <a:rPr lang="fr-FR" sz="1800" b="0" dirty="0">
                <a:solidFill>
                  <a:schemeClr val="bg1"/>
                </a:solidFill>
                <a:latin typeface="+mn-lt"/>
              </a:rPr>
              <a:t>) conforme à la norme européenne commune EN 16931-1:2017</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Utilise UBL comme syntaxe et permet d’ajouter des pièces jointes (voir https://docs.peppol.eu/poacc/billing/3.0/codelist/MimeCode/)</a:t>
            </a:r>
          </a:p>
          <a:p>
            <a:pP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Plus de détails sur Peppol BIS (Business </a:t>
            </a:r>
            <a:r>
              <a:rPr lang="fr-FR" sz="1800" b="0" dirty="0" err="1">
                <a:solidFill>
                  <a:schemeClr val="bg1"/>
                </a:solidFill>
                <a:latin typeface="+mn-lt"/>
              </a:rPr>
              <a:t>Interoperability</a:t>
            </a:r>
            <a:r>
              <a:rPr lang="fr-FR" sz="1800" b="0" dirty="0">
                <a:solidFill>
                  <a:schemeClr val="bg1"/>
                </a:solidFill>
                <a:latin typeface="+mn-lt"/>
              </a:rPr>
              <a:t> </a:t>
            </a:r>
            <a:r>
              <a:rPr lang="fr-FR" sz="1800" b="0" dirty="0" err="1">
                <a:solidFill>
                  <a:schemeClr val="bg1"/>
                </a:solidFill>
                <a:latin typeface="+mn-lt"/>
              </a:rPr>
              <a:t>Specifications</a:t>
            </a:r>
            <a:r>
              <a:rPr lang="fr-FR" sz="1800" b="0" dirty="0">
                <a:solidFill>
                  <a:schemeClr val="bg1"/>
                </a:solidFill>
                <a:latin typeface="+mn-lt"/>
              </a:rPr>
              <a:t>) </a:t>
            </a:r>
            <a:r>
              <a:rPr lang="fr-FR" sz="1800" b="0" dirty="0" err="1">
                <a:solidFill>
                  <a:schemeClr val="bg1"/>
                </a:solidFill>
                <a:latin typeface="+mn-lt"/>
              </a:rPr>
              <a:t>Billing</a:t>
            </a:r>
            <a:r>
              <a:rPr lang="fr-FR" sz="1800" b="0" dirty="0">
                <a:solidFill>
                  <a:schemeClr val="bg1"/>
                </a:solidFill>
                <a:latin typeface="+mn-lt"/>
              </a:rPr>
              <a:t> 3.0 :</a:t>
            </a:r>
            <a:br>
              <a:rPr lang="fr-FR" sz="1800" b="0" dirty="0">
                <a:solidFill>
                  <a:schemeClr val="bg1"/>
                </a:solidFill>
                <a:latin typeface="+mn-lt"/>
              </a:rPr>
            </a:br>
            <a:endParaRPr lang="fr-FR" sz="1800" b="0" dirty="0">
              <a:solidFill>
                <a:schemeClr val="bg1"/>
              </a:solidFill>
              <a:latin typeface="+mn-lt"/>
            </a:endParaRPr>
          </a:p>
          <a:p>
            <a:pPr marL="742950" lvl="1" indent="-285750">
              <a:buFont typeface="Arial" panose="020B0604020202020204" pitchFamily="34" charset="0"/>
              <a:buChar char="•"/>
              <a:defRPr/>
            </a:pPr>
            <a:r>
              <a:rPr lang="fr-FR" b="0" dirty="0">
                <a:solidFill>
                  <a:schemeClr val="bg1"/>
                </a:solidFill>
                <a:latin typeface="+mn-lt"/>
                <a:hlinkClick r:id="rId3">
                  <a:extLst>
                    <a:ext uri="{A12FA001-AC4F-418D-AE19-62706E023703}">
                      <ahyp:hlinkClr xmlns:ahyp="http://schemas.microsoft.com/office/drawing/2018/hyperlinkcolor" val="tx"/>
                    </a:ext>
                  </a:extLst>
                </a:hlinkClick>
              </a:rPr>
              <a:t>https://peppol.eu/downloads/post-award</a:t>
            </a:r>
            <a:endParaRPr lang="fr-FR" b="0" dirty="0">
              <a:solidFill>
                <a:schemeClr val="bg1"/>
              </a:solidFill>
              <a:latin typeface="+mn-lt"/>
            </a:endParaRPr>
          </a:p>
          <a:p>
            <a:pPr marL="742950" lvl="1" indent="-285750">
              <a:buFont typeface="Arial" panose="020B0604020202020204" pitchFamily="34" charset="0"/>
              <a:buChar char="•"/>
              <a:defRPr/>
            </a:pPr>
            <a:r>
              <a:rPr lang="fr-FR" b="0" dirty="0">
                <a:solidFill>
                  <a:schemeClr val="bg1"/>
                </a:solidFill>
                <a:latin typeface="+mn-lt"/>
                <a:hlinkClick r:id="rId4">
                  <a:extLst>
                    <a:ext uri="{A12FA001-AC4F-418D-AE19-62706E023703}">
                      <ahyp:hlinkClr xmlns:ahyp="http://schemas.microsoft.com/office/drawing/2018/hyperlinkcolor" val="tx"/>
                    </a:ext>
                  </a:extLst>
                </a:hlinkClick>
              </a:rPr>
              <a:t>https://docs.peppol.eu/poacc/billing/3.0</a:t>
            </a:r>
            <a:endParaRPr lang="fr-FR" b="0" dirty="0">
              <a:solidFill>
                <a:schemeClr val="bg1"/>
              </a:solidFill>
              <a:latin typeface="+mn-lt"/>
            </a:endParaRPr>
          </a:p>
          <a:p>
            <a:pPr marL="742950" lvl="1" indent="-285750">
              <a:buFont typeface="Arial" panose="020B0604020202020204" pitchFamily="34" charset="0"/>
              <a:buChar char="•"/>
              <a:defRPr/>
            </a:pPr>
            <a:r>
              <a:rPr lang="lb-LU" b="0" dirty="0">
                <a:solidFill>
                  <a:schemeClr val="bg1"/>
                </a:solidFill>
                <a:latin typeface="+mn-lt"/>
                <a:hlinkClick r:id="rId5">
                  <a:extLst>
                    <a:ext uri="{A12FA001-AC4F-418D-AE19-62706E023703}">
                      <ahyp:hlinkClr xmlns:ahyp="http://schemas.microsoft.com/office/drawing/2018/hyperlinkcolor" val="tx"/>
                    </a:ext>
                  </a:extLst>
                </a:hlinkClick>
              </a:rPr>
              <a:t>https://docs.peppol.eu/poacc/billing/3.0/bis/</a:t>
            </a:r>
            <a:endParaRPr lang="lb-LU" b="0" dirty="0">
              <a:solidFill>
                <a:schemeClr val="bg1"/>
              </a:solidFill>
              <a:latin typeface="+mn-lt"/>
            </a:endParaRPr>
          </a:p>
          <a:p>
            <a:pPr marL="742950" lvl="1" indent="-285750">
              <a:buFont typeface="Arial" panose="020B0604020202020204" pitchFamily="34" charset="0"/>
              <a:buChar char="•"/>
              <a:defRPr/>
            </a:pPr>
            <a:r>
              <a:rPr lang="lb-LU" b="0" dirty="0">
                <a:solidFill>
                  <a:schemeClr val="bg1"/>
                </a:solidFill>
                <a:latin typeface="+mn-lt"/>
                <a:hlinkClick r:id="rId6">
                  <a:extLst>
                    <a:ext uri="{A12FA001-AC4F-418D-AE19-62706E023703}">
                      <ahyp:hlinkClr xmlns:ahyp="http://schemas.microsoft.com/office/drawing/2018/hyperlinkcolor" val="tx"/>
                    </a:ext>
                  </a:extLst>
                </a:hlinkClick>
              </a:rPr>
              <a:t>https://docs.peppol.eu/poacc/billing/3.0/syntax/ubl-invoice/tree/</a:t>
            </a:r>
            <a:endParaRPr lang="lb-LU" b="0" dirty="0">
              <a:solidFill>
                <a:schemeClr val="bg1"/>
              </a:solidFill>
              <a:latin typeface="+mn-lt"/>
            </a:endParaRPr>
          </a:p>
          <a:p>
            <a:pPr marL="742950" lvl="1" indent="-285750">
              <a:buFont typeface="Arial" panose="020B0604020202020204" pitchFamily="34" charset="0"/>
              <a:buChar char="•"/>
              <a:defRPr/>
            </a:pPr>
            <a:r>
              <a:rPr lang="en-US" b="0" dirty="0">
                <a:solidFill>
                  <a:schemeClr val="bg1"/>
                </a:solidFill>
                <a:latin typeface="+mn-lt"/>
                <a:hlinkClick r:id="rId7">
                  <a:extLst>
                    <a:ext uri="{A12FA001-AC4F-418D-AE19-62706E023703}">
                      <ahyp:hlinkClr xmlns:ahyp="http://schemas.microsoft.com/office/drawing/2018/hyperlinkcolor" val="tx"/>
                    </a:ext>
                  </a:extLst>
                </a:hlinkClick>
              </a:rPr>
              <a:t>https://docs.peppol.eu/poacc/billing/3.0/bis/#rules</a:t>
            </a:r>
            <a:r>
              <a:rPr lang="en-US" b="0" dirty="0">
                <a:solidFill>
                  <a:schemeClr val="bg1"/>
                </a:solidFill>
                <a:latin typeface="+mn-lt"/>
              </a:rPr>
              <a:t> </a:t>
            </a:r>
          </a:p>
          <a:p>
            <a:pP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Plus d’informations sur la CIUS :</a:t>
            </a:r>
          </a:p>
          <a:p>
            <a:pPr marL="742950" lvl="1" indent="-285750">
              <a:buFont typeface="Arial" panose="020B0604020202020204" pitchFamily="34" charset="0"/>
              <a:buChar char="•"/>
              <a:defRPr/>
            </a:pPr>
            <a:r>
              <a:rPr lang="fr-FR" b="0" dirty="0">
                <a:solidFill>
                  <a:schemeClr val="bg1"/>
                </a:solidFill>
                <a:latin typeface="+mn-lt"/>
                <a:hlinkClick r:id="rId8">
                  <a:extLst>
                    <a:ext uri="{A12FA001-AC4F-418D-AE19-62706E023703}">
                      <ahyp:hlinkClr xmlns:ahyp="http://schemas.microsoft.com/office/drawing/2018/hyperlinkcolor" val="tx"/>
                    </a:ext>
                  </a:extLst>
                </a:hlinkClick>
              </a:rPr>
              <a:t>https://peppol.eu/core-invoice-usage-specification-cius-use-peppol</a:t>
            </a:r>
            <a:r>
              <a:rPr lang="fr-FR" b="0" dirty="0">
                <a:solidFill>
                  <a:schemeClr val="bg1"/>
                </a:solidFill>
                <a:latin typeface="+mn-lt"/>
              </a:rPr>
              <a:t> </a:t>
            </a:r>
          </a:p>
        </p:txBody>
      </p:sp>
    </p:spTree>
    <p:extLst>
      <p:ext uri="{BB962C8B-B14F-4D97-AF65-F5344CB8AC3E}">
        <p14:creationId xmlns:p14="http://schemas.microsoft.com/office/powerpoint/2010/main" val="4125127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9"/>
          <p:cNvSpPr>
            <a:spLocks noChangeArrowheads="1"/>
          </p:cNvSpPr>
          <p:nvPr/>
        </p:nvSpPr>
        <p:spPr bwMode="auto">
          <a:xfrm>
            <a:off x="2843213" y="1855788"/>
            <a:ext cx="3744912" cy="3743325"/>
          </a:xfrm>
          <a:prstGeom prst="rect">
            <a:avLst/>
          </a:prstGeom>
          <a:solidFill>
            <a:schemeClr val="bg1">
              <a:alpha val="6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2" name="TextBox 11"/>
          <p:cNvSpPr txBox="1"/>
          <p:nvPr/>
        </p:nvSpPr>
        <p:spPr>
          <a:xfrm>
            <a:off x="4464050" y="2990850"/>
            <a:ext cx="503238" cy="646113"/>
          </a:xfrm>
          <a:prstGeom prst="rect">
            <a:avLst/>
          </a:prstGeom>
          <a:noFill/>
        </p:spPr>
        <p:txBody>
          <a:bodyPr>
            <a:spAutoFit/>
          </a:bodyPr>
          <a:lstStyle/>
          <a:p>
            <a:pPr>
              <a:defRPr/>
            </a:pPr>
            <a:r>
              <a:rPr lang="fr-FR" sz="3600" b="0" dirty="0">
                <a:solidFill>
                  <a:srgbClr val="374D63"/>
                </a:solidFill>
                <a:latin typeface="+mn-lt"/>
              </a:rPr>
              <a:t>3</a:t>
            </a:r>
          </a:p>
        </p:txBody>
      </p:sp>
      <p:sp>
        <p:nvSpPr>
          <p:cNvPr id="10" name="TextBox 9"/>
          <p:cNvSpPr txBox="1"/>
          <p:nvPr/>
        </p:nvSpPr>
        <p:spPr>
          <a:xfrm>
            <a:off x="3167063" y="3856038"/>
            <a:ext cx="3095625" cy="455612"/>
          </a:xfrm>
          <a:prstGeom prst="rect">
            <a:avLst/>
          </a:prstGeom>
          <a:noFill/>
        </p:spPr>
        <p:txBody>
          <a:bodyPr>
            <a:spAutoFit/>
          </a:bodyPr>
          <a:lstStyle/>
          <a:p>
            <a:pPr algn="ctr">
              <a:lnSpc>
                <a:spcPts val="2500"/>
              </a:lnSpc>
              <a:defRPr/>
            </a:pPr>
            <a:r>
              <a:rPr lang="fr-FR" sz="3600" b="0" dirty="0" err="1">
                <a:solidFill>
                  <a:srgbClr val="374D63"/>
                </a:solidFill>
                <a:latin typeface="+mn-lt"/>
              </a:rPr>
              <a:t>eTracking</a:t>
            </a:r>
            <a:endParaRPr lang="fr-FR" altLang="fr-FR" sz="3600" kern="0" dirty="0">
              <a:solidFill>
                <a:srgbClr val="374D63"/>
              </a:solidFill>
              <a:latin typeface="+mn-lt"/>
            </a:endParaRPr>
          </a:p>
        </p:txBody>
      </p:sp>
      <p:pic>
        <p:nvPicPr>
          <p:cNvPr id="4403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338" y="-612775"/>
            <a:ext cx="12192001" cy="759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Oval 14"/>
          <p:cNvSpPr>
            <a:spLocks noChangeArrowheads="1"/>
          </p:cNvSpPr>
          <p:nvPr/>
        </p:nvSpPr>
        <p:spPr bwMode="auto">
          <a:xfrm>
            <a:off x="2771775" y="1665288"/>
            <a:ext cx="3600450" cy="3527425"/>
          </a:xfrm>
          <a:prstGeom prst="rect">
            <a:avLst/>
          </a:prstGeom>
          <a:solidFill>
            <a:srgbClr val="FFFFFF">
              <a:alpha val="9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1" name="TextBox 10"/>
          <p:cNvSpPr txBox="1"/>
          <p:nvPr/>
        </p:nvSpPr>
        <p:spPr>
          <a:xfrm>
            <a:off x="3203575" y="3328988"/>
            <a:ext cx="2736850" cy="1200329"/>
          </a:xfrm>
          <a:prstGeom prst="rect">
            <a:avLst/>
          </a:prstGeom>
          <a:noFill/>
        </p:spPr>
        <p:txBody>
          <a:bodyPr>
            <a:spAutoFit/>
          </a:bodyPr>
          <a:lstStyle/>
          <a:p>
            <a:pPr algn="ctr">
              <a:defRPr/>
            </a:pPr>
            <a:r>
              <a:rPr lang="fr-FR" sz="3600" b="0" dirty="0">
                <a:solidFill>
                  <a:srgbClr val="374D63"/>
                </a:solidFill>
                <a:latin typeface="+mn-lt"/>
              </a:rPr>
              <a:t>Aspects pratiques</a:t>
            </a:r>
          </a:p>
        </p:txBody>
      </p:sp>
      <p:sp>
        <p:nvSpPr>
          <p:cNvPr id="13" name="TextBox 12"/>
          <p:cNvSpPr txBox="1"/>
          <p:nvPr/>
        </p:nvSpPr>
        <p:spPr>
          <a:xfrm>
            <a:off x="4319588" y="2759075"/>
            <a:ext cx="504825" cy="646113"/>
          </a:xfrm>
          <a:prstGeom prst="rect">
            <a:avLst/>
          </a:prstGeom>
          <a:noFill/>
        </p:spPr>
        <p:txBody>
          <a:bodyPr>
            <a:spAutoFit/>
          </a:bodyPr>
          <a:lstStyle/>
          <a:p>
            <a:pPr>
              <a:defRPr/>
            </a:pPr>
            <a:r>
              <a:rPr lang="fr-FR" sz="3600" b="0" dirty="0">
                <a:solidFill>
                  <a:srgbClr val="374D63"/>
                </a:solidFill>
                <a:latin typeface="+mn-lt"/>
              </a:rPr>
              <a:t>6</a:t>
            </a:r>
          </a:p>
        </p:txBody>
      </p:sp>
    </p:spTree>
    <p:extLst>
      <p:ext uri="{BB962C8B-B14F-4D97-AF65-F5344CB8AC3E}">
        <p14:creationId xmlns:p14="http://schemas.microsoft.com/office/powerpoint/2010/main" val="3360841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1021356"/>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8281168" cy="477054"/>
          </a:xfrm>
          <a:prstGeom prst="rect">
            <a:avLst/>
          </a:prstGeom>
          <a:noFill/>
        </p:spPr>
        <p:txBody>
          <a:bodyPr wrap="square">
            <a:spAutoFit/>
          </a:bodyPr>
          <a:lstStyle/>
          <a:p>
            <a:pPr>
              <a:defRPr/>
            </a:pPr>
            <a:r>
              <a:rPr lang="fr-FR" sz="2500" b="0" dirty="0">
                <a:solidFill>
                  <a:schemeClr val="bg1"/>
                </a:solidFill>
                <a:latin typeface="+mn-lt"/>
              </a:rPr>
              <a:t>Comment devenir membre du réseau Peppol ?</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60848"/>
            <a:ext cx="8281168" cy="4185761"/>
          </a:xfrm>
          <a:prstGeom prst="rect">
            <a:avLst/>
          </a:prstGeom>
          <a:noFill/>
        </p:spPr>
        <p:txBody>
          <a:bodyPr wrap="square">
            <a:spAutoFit/>
          </a:bodyPr>
          <a:lstStyle/>
          <a:p>
            <a:pPr marL="285750" indent="-285750">
              <a:buFont typeface="Arial" panose="020B0604020202020204" pitchFamily="34" charset="0"/>
              <a:buChar char="•"/>
              <a:defRPr/>
            </a:pPr>
            <a:r>
              <a:rPr lang="fr-FR" sz="1800" b="0" dirty="0">
                <a:solidFill>
                  <a:schemeClr val="bg1"/>
                </a:solidFill>
                <a:latin typeface="+mn-lt"/>
              </a:rPr>
              <a:t>Les ministères et administrations de l'État doivent utiliser le point d’accès à Peppol du CTIE.</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Les autres OSP peuvent louer un point d’accès Peppol auprès d’un des </a:t>
            </a:r>
            <a:r>
              <a:rPr lang="fr-FR" sz="1800" b="0" dirty="0">
                <a:solidFill>
                  <a:prstClr val="white"/>
                </a:solidFill>
                <a:latin typeface="Calibri" panose="020F0502020204030204"/>
              </a:rPr>
              <a:t>prestataires de services certifiés Peppol (</a:t>
            </a:r>
            <a:r>
              <a:rPr lang="fr-FR" sz="1800" b="0" dirty="0">
                <a:solidFill>
                  <a:schemeClr val="bg1"/>
                </a:solidFill>
                <a:latin typeface="+mn-lt"/>
                <a:hlinkClick r:id="rId3">
                  <a:extLst>
                    <a:ext uri="{A12FA001-AC4F-418D-AE19-62706E023703}">
                      <ahyp:hlinkClr xmlns:ahyp="http://schemas.microsoft.com/office/drawing/2018/hyperlinkcolor" val="tx"/>
                    </a:ext>
                  </a:extLst>
                </a:hlinkClick>
              </a:rPr>
              <a:t>https://peppol.eu/who-is-who/peppol-certified-aps</a:t>
            </a:r>
            <a:r>
              <a:rPr lang="fr-FR" sz="1800" b="0" dirty="0">
                <a:solidFill>
                  <a:schemeClr val="bg1"/>
                </a:solidFill>
                <a:latin typeface="+mn-lt"/>
              </a:rPr>
              <a:t>) ou bien utiliser un des points d’accès déjà en place (CTIE, SIGI…).</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Pour utiliser le point d’accès Peppol du CTIE ou pour être ajouté dans la liste des OSP des formulaires </a:t>
            </a:r>
            <a:r>
              <a:rPr lang="fr-FR" sz="1800" b="0" dirty="0" err="1">
                <a:solidFill>
                  <a:schemeClr val="bg1"/>
                </a:solidFill>
                <a:latin typeface="+mn-lt"/>
              </a:rPr>
              <a:t>MyGuichet</a:t>
            </a:r>
            <a:r>
              <a:rPr lang="fr-FR" sz="1800" b="0" dirty="0">
                <a:solidFill>
                  <a:schemeClr val="bg1"/>
                </a:solidFill>
                <a:latin typeface="+mn-lt"/>
              </a:rPr>
              <a:t> et pour figurer sur la </a:t>
            </a:r>
            <a:r>
              <a:rPr lang="fr-FR" sz="1800" b="0" dirty="0">
                <a:solidFill>
                  <a:schemeClr val="bg1"/>
                </a:solidFill>
                <a:latin typeface="+mn-lt"/>
                <a:hlinkClick r:id="rId4">
                  <a:extLst>
                    <a:ext uri="{A12FA001-AC4F-418D-AE19-62706E023703}">
                      <ahyp:hlinkClr xmlns:ahyp="http://schemas.microsoft.com/office/drawing/2018/hyperlinkcolor" val="tx"/>
                    </a:ext>
                  </a:extLst>
                </a:hlinkClick>
              </a:rPr>
              <a:t>liste des OSP adressables via Peppol</a:t>
            </a:r>
            <a:r>
              <a:rPr lang="fr-FR" sz="1800" b="0" dirty="0">
                <a:solidFill>
                  <a:schemeClr val="bg1"/>
                </a:solidFill>
                <a:latin typeface="+mn-lt"/>
              </a:rPr>
              <a:t>, le formulaire suivant dûment rempli doit être soumis :</a:t>
            </a:r>
            <a:br>
              <a:rPr lang="fr-FR" sz="1800" b="0" dirty="0">
                <a:solidFill>
                  <a:schemeClr val="bg1"/>
                </a:solidFill>
                <a:latin typeface="+mn-lt"/>
              </a:rPr>
            </a:br>
            <a:br>
              <a:rPr lang="fr-FR" sz="1800" b="0" dirty="0">
                <a:solidFill>
                  <a:schemeClr val="bg1"/>
                </a:solidFill>
                <a:latin typeface="+mn-lt"/>
              </a:rPr>
            </a:br>
            <a:r>
              <a:rPr lang="fr-LU" sz="1800" dirty="0">
                <a:solidFill>
                  <a:schemeClr val="bg1"/>
                </a:solidFill>
                <a:latin typeface="+mn-lt"/>
                <a:hlinkClick r:id="rId5">
                  <a:extLst>
                    <a:ext uri="{A12FA001-AC4F-418D-AE19-62706E023703}">
                      <ahyp:hlinkClr xmlns:ahyp="http://schemas.microsoft.com/office/drawing/2018/hyperlinkcolor" val="tx"/>
                    </a:ext>
                  </a:extLst>
                </a:hlinkClick>
              </a:rPr>
              <a:t>https://gd.lu/8dzPxF</a:t>
            </a:r>
            <a:endParaRPr lang="fr-LU" sz="1800" dirty="0">
              <a:solidFill>
                <a:schemeClr val="bg1"/>
              </a:solidFill>
              <a:latin typeface="+mn-lt"/>
            </a:endParaRPr>
          </a:p>
          <a:p>
            <a:pPr marL="285750" indent="-285750">
              <a:buFont typeface="Arial" panose="020B0604020202020204" pitchFamily="34" charset="0"/>
              <a:buChar char="•"/>
              <a:defRPr/>
            </a:pPr>
            <a:endParaRPr lang="en-US" dirty="0"/>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endParaRPr lang="fr-FR" sz="1800" b="0" dirty="0">
              <a:solidFill>
                <a:schemeClr val="bg1"/>
              </a:solidFill>
              <a:latin typeface="+mn-lt"/>
            </a:endParaRPr>
          </a:p>
        </p:txBody>
      </p:sp>
    </p:spTree>
    <p:extLst>
      <p:ext uri="{BB962C8B-B14F-4D97-AF65-F5344CB8AC3E}">
        <p14:creationId xmlns:p14="http://schemas.microsoft.com/office/powerpoint/2010/main" val="3330853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1052513"/>
            <a:ext cx="9161955"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8497192" cy="477054"/>
          </a:xfrm>
          <a:prstGeom prst="rect">
            <a:avLst/>
          </a:prstGeom>
          <a:noFill/>
        </p:spPr>
        <p:txBody>
          <a:bodyPr wrap="square">
            <a:spAutoFit/>
          </a:bodyPr>
          <a:lstStyle/>
          <a:p>
            <a:pPr>
              <a:defRPr/>
            </a:pPr>
            <a:r>
              <a:rPr lang="fr-FR" sz="2500" b="0" dirty="0">
                <a:solidFill>
                  <a:schemeClr val="bg1"/>
                </a:solidFill>
                <a:latin typeface="+mn-lt"/>
              </a:rPr>
              <a:t>Dispatching après réception sur le point d’accès Peppol du CTIE</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60848"/>
            <a:ext cx="8281168" cy="892552"/>
          </a:xfrm>
          <a:prstGeom prst="rect">
            <a:avLst/>
          </a:prstGeom>
          <a:noFill/>
        </p:spPr>
        <p:txBody>
          <a:bodyPr wrap="square">
            <a:spAutoFit/>
          </a:bodyPr>
          <a:lstStyle/>
          <a:p>
            <a:pPr marL="285750" indent="-285750">
              <a:buFont typeface="Arial" panose="020B0604020202020204" pitchFamily="34" charset="0"/>
              <a:buChar char="•"/>
              <a:defRPr/>
            </a:pPr>
            <a:endParaRPr lang="en-US" dirty="0"/>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endParaRPr lang="fr-FR" sz="1800" b="0" dirty="0">
              <a:solidFill>
                <a:schemeClr val="bg1"/>
              </a:solidFill>
              <a:latin typeface="+mn-lt"/>
            </a:endParaRPr>
          </a:p>
        </p:txBody>
      </p:sp>
      <p:cxnSp>
        <p:nvCxnSpPr>
          <p:cNvPr id="5" name="Straight Connector 4">
            <a:extLst>
              <a:ext uri="{FF2B5EF4-FFF2-40B4-BE49-F238E27FC236}">
                <a16:creationId xmlns:a16="http://schemas.microsoft.com/office/drawing/2014/main" id="{67F4B42E-802A-453E-B013-F5DCD96DEFFF}"/>
              </a:ext>
            </a:extLst>
          </p:cNvPr>
          <p:cNvCxnSpPr>
            <a:cxnSpLocks/>
            <a:endCxn id="23" idx="1"/>
          </p:cNvCxnSpPr>
          <p:nvPr/>
        </p:nvCxnSpPr>
        <p:spPr bwMode="auto">
          <a:xfrm>
            <a:off x="1178198" y="3969762"/>
            <a:ext cx="1693552" cy="0"/>
          </a:xfrm>
          <a:prstGeom prst="line">
            <a:avLst/>
          </a:prstGeom>
          <a:solidFill>
            <a:srgbClr val="969696"/>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6">
            <a:extLst>
              <a:ext uri="{FF2B5EF4-FFF2-40B4-BE49-F238E27FC236}">
                <a16:creationId xmlns:a16="http://schemas.microsoft.com/office/drawing/2014/main" id="{1177AB30-EE81-4288-B545-08AA308CD6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3055" y="3645024"/>
            <a:ext cx="591129" cy="605907"/>
          </a:xfrm>
          <a:prstGeom prst="rect">
            <a:avLst/>
          </a:prstGeom>
        </p:spPr>
      </p:pic>
      <p:pic>
        <p:nvPicPr>
          <p:cNvPr id="8" name="Graphic 7" descr="Email">
            <a:extLst>
              <a:ext uri="{FF2B5EF4-FFF2-40B4-BE49-F238E27FC236}">
                <a16:creationId xmlns:a16="http://schemas.microsoft.com/office/drawing/2014/main" id="{F2A2C41F-76BD-40B0-9173-5452EB9121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30414" y="2292571"/>
            <a:ext cx="662191" cy="662191"/>
          </a:xfrm>
          <a:prstGeom prst="rect">
            <a:avLst/>
          </a:prstGeom>
        </p:spPr>
      </p:pic>
      <p:sp>
        <p:nvSpPr>
          <p:cNvPr id="9" name="TextBox 8">
            <a:extLst>
              <a:ext uri="{FF2B5EF4-FFF2-40B4-BE49-F238E27FC236}">
                <a16:creationId xmlns:a16="http://schemas.microsoft.com/office/drawing/2014/main" id="{8CADC8D8-932E-4D99-8AD7-3F1CE14F44D8}"/>
              </a:ext>
            </a:extLst>
          </p:cNvPr>
          <p:cNvSpPr txBox="1"/>
          <p:nvPr/>
        </p:nvSpPr>
        <p:spPr>
          <a:xfrm>
            <a:off x="1403648" y="3068960"/>
            <a:ext cx="1078736" cy="400110"/>
          </a:xfrm>
          <a:prstGeom prst="rect">
            <a:avLst/>
          </a:prstGeom>
          <a:noFill/>
        </p:spPr>
        <p:txBody>
          <a:bodyPr wrap="square" rtlCol="0">
            <a:spAutoFit/>
          </a:bodyPr>
          <a:lstStyle/>
          <a:p>
            <a:pPr algn="ctr"/>
            <a:r>
              <a:rPr lang="en-US" sz="1000" dirty="0">
                <a:solidFill>
                  <a:schemeClr val="bg1"/>
                </a:solidFill>
                <a:latin typeface="+mn-lt"/>
              </a:rPr>
              <a:t>CTIE Peppol Access Point</a:t>
            </a:r>
          </a:p>
        </p:txBody>
      </p:sp>
      <p:grpSp>
        <p:nvGrpSpPr>
          <p:cNvPr id="10" name="Group 9">
            <a:extLst>
              <a:ext uri="{FF2B5EF4-FFF2-40B4-BE49-F238E27FC236}">
                <a16:creationId xmlns:a16="http://schemas.microsoft.com/office/drawing/2014/main" id="{AB2D42AA-DB7B-491E-9822-ECE1C7F5B006}"/>
              </a:ext>
            </a:extLst>
          </p:cNvPr>
          <p:cNvGrpSpPr/>
          <p:nvPr/>
        </p:nvGrpSpPr>
        <p:grpSpPr>
          <a:xfrm>
            <a:off x="3013780" y="3903213"/>
            <a:ext cx="622116" cy="605907"/>
            <a:chOff x="4739664" y="4952207"/>
            <a:chExt cx="914400" cy="914400"/>
          </a:xfrm>
        </p:grpSpPr>
        <p:pic>
          <p:nvPicPr>
            <p:cNvPr id="11" name="Graphic 10" descr="Paper">
              <a:extLst>
                <a:ext uri="{FF2B5EF4-FFF2-40B4-BE49-F238E27FC236}">
                  <a16:creationId xmlns:a16="http://schemas.microsoft.com/office/drawing/2014/main" id="{7A25CC3C-A1A0-4144-8C5A-156F513D6CB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39664" y="4952207"/>
              <a:ext cx="914400" cy="914400"/>
            </a:xfrm>
            <a:prstGeom prst="rect">
              <a:avLst/>
            </a:prstGeom>
          </p:spPr>
        </p:pic>
        <p:sp>
          <p:nvSpPr>
            <p:cNvPr id="12" name="Rectangle 11">
              <a:extLst>
                <a:ext uri="{FF2B5EF4-FFF2-40B4-BE49-F238E27FC236}">
                  <a16:creationId xmlns:a16="http://schemas.microsoft.com/office/drawing/2014/main" id="{F9105868-277C-40A3-B6D9-A2904598486A}"/>
                </a:ext>
              </a:extLst>
            </p:cNvPr>
            <p:cNvSpPr/>
            <p:nvPr/>
          </p:nvSpPr>
          <p:spPr bwMode="auto">
            <a:xfrm>
              <a:off x="4860032" y="5355277"/>
              <a:ext cx="674708" cy="21601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3366"/>
                  </a:solidFill>
                  <a:effectLst/>
                  <a:latin typeface="Arial" charset="0"/>
                </a:rPr>
                <a:t>XML</a:t>
              </a:r>
            </a:p>
          </p:txBody>
        </p:sp>
      </p:grpSp>
      <p:sp>
        <p:nvSpPr>
          <p:cNvPr id="13" name="TextBox 12">
            <a:extLst>
              <a:ext uri="{FF2B5EF4-FFF2-40B4-BE49-F238E27FC236}">
                <a16:creationId xmlns:a16="http://schemas.microsoft.com/office/drawing/2014/main" id="{663B39F0-B149-4FD9-8305-A0216572400C}"/>
              </a:ext>
            </a:extLst>
          </p:cNvPr>
          <p:cNvSpPr txBox="1"/>
          <p:nvPr/>
        </p:nvSpPr>
        <p:spPr>
          <a:xfrm>
            <a:off x="2790683" y="3235042"/>
            <a:ext cx="917221" cy="553998"/>
          </a:xfrm>
          <a:prstGeom prst="rect">
            <a:avLst/>
          </a:prstGeom>
          <a:noFill/>
        </p:spPr>
        <p:txBody>
          <a:bodyPr wrap="square" rtlCol="0">
            <a:spAutoFit/>
          </a:bodyPr>
          <a:lstStyle/>
          <a:p>
            <a:pPr algn="ctr"/>
            <a:r>
              <a:rPr lang="en-US" sz="1000" dirty="0">
                <a:solidFill>
                  <a:schemeClr val="bg1"/>
                </a:solidFill>
                <a:latin typeface="+mn-lt"/>
              </a:rPr>
              <a:t>Facture </a:t>
            </a:r>
            <a:r>
              <a:rPr lang="en-US" sz="1000" dirty="0" err="1">
                <a:solidFill>
                  <a:schemeClr val="bg1"/>
                </a:solidFill>
                <a:latin typeface="+mn-lt"/>
              </a:rPr>
              <a:t>électronique</a:t>
            </a:r>
            <a:endParaRPr lang="en-US" sz="1000" dirty="0">
              <a:solidFill>
                <a:schemeClr val="bg1"/>
              </a:solidFill>
              <a:latin typeface="+mn-lt"/>
            </a:endParaRPr>
          </a:p>
          <a:p>
            <a:pPr algn="ctr"/>
            <a:r>
              <a:rPr lang="en-US" sz="1000" dirty="0">
                <a:solidFill>
                  <a:schemeClr val="bg1"/>
                </a:solidFill>
                <a:latin typeface="+mn-lt"/>
              </a:rPr>
              <a:t> </a:t>
            </a:r>
            <a:r>
              <a:rPr lang="en-US" sz="1000" dirty="0" err="1">
                <a:solidFill>
                  <a:schemeClr val="bg1"/>
                </a:solidFill>
                <a:latin typeface="+mn-lt"/>
              </a:rPr>
              <a:t>conforme</a:t>
            </a:r>
            <a:endParaRPr lang="en-US" sz="1000" dirty="0">
              <a:solidFill>
                <a:schemeClr val="bg1"/>
              </a:solidFill>
              <a:latin typeface="+mn-lt"/>
            </a:endParaRPr>
          </a:p>
        </p:txBody>
      </p:sp>
      <p:sp>
        <p:nvSpPr>
          <p:cNvPr id="14" name="TextBox 13">
            <a:extLst>
              <a:ext uri="{FF2B5EF4-FFF2-40B4-BE49-F238E27FC236}">
                <a16:creationId xmlns:a16="http://schemas.microsoft.com/office/drawing/2014/main" id="{87FA7560-BEC9-46B8-B6C6-CD84E6B3B902}"/>
              </a:ext>
            </a:extLst>
          </p:cNvPr>
          <p:cNvSpPr txBox="1"/>
          <p:nvPr/>
        </p:nvSpPr>
        <p:spPr>
          <a:xfrm>
            <a:off x="4724002" y="3751394"/>
            <a:ext cx="1977745" cy="246221"/>
          </a:xfrm>
          <a:prstGeom prst="rect">
            <a:avLst/>
          </a:prstGeom>
          <a:noFill/>
        </p:spPr>
        <p:txBody>
          <a:bodyPr wrap="square" rtlCol="0">
            <a:spAutoFit/>
          </a:bodyPr>
          <a:lstStyle/>
          <a:p>
            <a:pPr algn="ctr"/>
            <a:r>
              <a:rPr lang="fr-FR" sz="1000" dirty="0">
                <a:solidFill>
                  <a:schemeClr val="bg1"/>
                </a:solidFill>
                <a:latin typeface="+mj-lt"/>
              </a:rPr>
              <a:t>Dispatching de la facture vers l’OSP</a:t>
            </a:r>
            <a:endParaRPr lang="en-US" sz="1000" dirty="0">
              <a:solidFill>
                <a:schemeClr val="bg1"/>
              </a:solidFill>
              <a:latin typeface="+mj-lt"/>
            </a:endParaRPr>
          </a:p>
        </p:txBody>
      </p:sp>
      <p:pic>
        <p:nvPicPr>
          <p:cNvPr id="15" name="Picture 14">
            <a:extLst>
              <a:ext uri="{FF2B5EF4-FFF2-40B4-BE49-F238E27FC236}">
                <a16:creationId xmlns:a16="http://schemas.microsoft.com/office/drawing/2014/main" id="{3E26FC2E-1B19-4DB4-8054-38BEFC86BB1B}"/>
              </a:ext>
            </a:extLst>
          </p:cNvPr>
          <p:cNvPicPr/>
          <p:nvPr/>
        </p:nvPicPr>
        <p:blipFill rotWithShape="1">
          <a:blip r:embed="rId8"/>
          <a:srcRect l="472" r="75733"/>
          <a:stretch/>
        </p:blipFill>
        <p:spPr>
          <a:xfrm>
            <a:off x="7851955" y="5144795"/>
            <a:ext cx="605656" cy="720080"/>
          </a:xfrm>
          <a:prstGeom prst="rect">
            <a:avLst/>
          </a:prstGeom>
        </p:spPr>
      </p:pic>
      <p:grpSp>
        <p:nvGrpSpPr>
          <p:cNvPr id="16" name="Group 15">
            <a:extLst>
              <a:ext uri="{FF2B5EF4-FFF2-40B4-BE49-F238E27FC236}">
                <a16:creationId xmlns:a16="http://schemas.microsoft.com/office/drawing/2014/main" id="{180DDC67-B9C3-497F-BA4F-29C423276CE1}"/>
              </a:ext>
            </a:extLst>
          </p:cNvPr>
          <p:cNvGrpSpPr/>
          <p:nvPr/>
        </p:nvGrpSpPr>
        <p:grpSpPr>
          <a:xfrm>
            <a:off x="7744692" y="3645024"/>
            <a:ext cx="787748" cy="749769"/>
            <a:chOff x="7666797" y="3429542"/>
            <a:chExt cx="975487" cy="975487"/>
          </a:xfrm>
        </p:grpSpPr>
        <p:pic>
          <p:nvPicPr>
            <p:cNvPr id="17" name="Graphic 16" descr="Monitor">
              <a:extLst>
                <a:ext uri="{FF2B5EF4-FFF2-40B4-BE49-F238E27FC236}">
                  <a16:creationId xmlns:a16="http://schemas.microsoft.com/office/drawing/2014/main" id="{FCCEF69C-BFAA-4588-AB52-042CC40D89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66797" y="3429542"/>
              <a:ext cx="975487" cy="975487"/>
            </a:xfrm>
            <a:prstGeom prst="rect">
              <a:avLst/>
            </a:prstGeom>
          </p:spPr>
        </p:pic>
        <p:sp>
          <p:nvSpPr>
            <p:cNvPr id="18" name="Rectangle 17">
              <a:extLst>
                <a:ext uri="{FF2B5EF4-FFF2-40B4-BE49-F238E27FC236}">
                  <a16:creationId xmlns:a16="http://schemas.microsoft.com/office/drawing/2014/main" id="{1B4B59C2-C339-4441-AA8B-6C08E4C5BC77}"/>
                </a:ext>
              </a:extLst>
            </p:cNvPr>
            <p:cNvSpPr/>
            <p:nvPr/>
          </p:nvSpPr>
          <p:spPr bwMode="auto">
            <a:xfrm>
              <a:off x="7760468" y="3739974"/>
              <a:ext cx="788145" cy="272091"/>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3366"/>
                  </a:solidFill>
                  <a:effectLst/>
                  <a:latin typeface="Arial" charset="0"/>
                </a:rPr>
                <a:t>ERP</a:t>
              </a:r>
            </a:p>
          </p:txBody>
        </p:sp>
      </p:grpSp>
      <p:sp>
        <p:nvSpPr>
          <p:cNvPr id="19" name="Rectangle 18">
            <a:extLst>
              <a:ext uri="{FF2B5EF4-FFF2-40B4-BE49-F238E27FC236}">
                <a16:creationId xmlns:a16="http://schemas.microsoft.com/office/drawing/2014/main" id="{73C90242-40CE-446D-AD4B-39CA211E1919}"/>
              </a:ext>
            </a:extLst>
          </p:cNvPr>
          <p:cNvSpPr/>
          <p:nvPr/>
        </p:nvSpPr>
        <p:spPr>
          <a:xfrm>
            <a:off x="3691631" y="3212976"/>
            <a:ext cx="880369" cy="553998"/>
          </a:xfrm>
          <a:prstGeom prst="rect">
            <a:avLst/>
          </a:prstGeom>
        </p:spPr>
        <p:txBody>
          <a:bodyPr wrap="none">
            <a:spAutoFit/>
          </a:bodyPr>
          <a:lstStyle/>
          <a:p>
            <a:pPr algn="ctr"/>
            <a:r>
              <a:rPr lang="fr-FR" sz="1000" dirty="0">
                <a:solidFill>
                  <a:schemeClr val="bg1"/>
                </a:solidFill>
                <a:latin typeface="+mn-lt"/>
              </a:rPr>
              <a:t>Données clés</a:t>
            </a:r>
          </a:p>
          <a:p>
            <a:pPr algn="ctr"/>
            <a:r>
              <a:rPr lang="fr-FR" sz="1000" dirty="0">
                <a:solidFill>
                  <a:schemeClr val="bg1"/>
                </a:solidFill>
                <a:latin typeface="+mn-lt"/>
              </a:rPr>
              <a:t>extraites</a:t>
            </a:r>
          </a:p>
          <a:p>
            <a:pPr algn="ctr"/>
            <a:r>
              <a:rPr lang="fr-FR" sz="1000" dirty="0">
                <a:solidFill>
                  <a:schemeClr val="bg1"/>
                </a:solidFill>
                <a:latin typeface="+mn-lt"/>
              </a:rPr>
              <a:t>de la facture</a:t>
            </a:r>
            <a:endParaRPr lang="en-US" sz="1000" dirty="0">
              <a:solidFill>
                <a:schemeClr val="bg1"/>
              </a:solidFill>
              <a:latin typeface="+mn-lt"/>
            </a:endParaRPr>
          </a:p>
        </p:txBody>
      </p:sp>
      <p:grpSp>
        <p:nvGrpSpPr>
          <p:cNvPr id="20" name="Group 19">
            <a:extLst>
              <a:ext uri="{FF2B5EF4-FFF2-40B4-BE49-F238E27FC236}">
                <a16:creationId xmlns:a16="http://schemas.microsoft.com/office/drawing/2014/main" id="{52908C1D-69C6-4743-8F28-1E0611462444}"/>
              </a:ext>
            </a:extLst>
          </p:cNvPr>
          <p:cNvGrpSpPr/>
          <p:nvPr/>
        </p:nvGrpSpPr>
        <p:grpSpPr>
          <a:xfrm>
            <a:off x="3805868" y="3903213"/>
            <a:ext cx="622116" cy="605907"/>
            <a:chOff x="4739664" y="4952207"/>
            <a:chExt cx="914400" cy="914400"/>
          </a:xfrm>
        </p:grpSpPr>
        <p:pic>
          <p:nvPicPr>
            <p:cNvPr id="21" name="Graphic 20" descr="Paper">
              <a:extLst>
                <a:ext uri="{FF2B5EF4-FFF2-40B4-BE49-F238E27FC236}">
                  <a16:creationId xmlns:a16="http://schemas.microsoft.com/office/drawing/2014/main" id="{40312F2F-738C-40FA-BA12-70D7D1BACF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39664" y="4952207"/>
              <a:ext cx="914400" cy="914400"/>
            </a:xfrm>
            <a:prstGeom prst="rect">
              <a:avLst/>
            </a:prstGeom>
          </p:spPr>
        </p:pic>
        <p:sp>
          <p:nvSpPr>
            <p:cNvPr id="22" name="Rectangle 21">
              <a:extLst>
                <a:ext uri="{FF2B5EF4-FFF2-40B4-BE49-F238E27FC236}">
                  <a16:creationId xmlns:a16="http://schemas.microsoft.com/office/drawing/2014/main" id="{B3669D94-6A53-4617-BE0E-494A5062874A}"/>
                </a:ext>
              </a:extLst>
            </p:cNvPr>
            <p:cNvSpPr/>
            <p:nvPr/>
          </p:nvSpPr>
          <p:spPr bwMode="auto">
            <a:xfrm>
              <a:off x="4860032" y="5355277"/>
              <a:ext cx="674708" cy="21601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3366"/>
                  </a:solidFill>
                  <a:effectLst/>
                  <a:latin typeface="Arial" charset="0"/>
                </a:rPr>
                <a:t>PDF</a:t>
              </a:r>
            </a:p>
          </p:txBody>
        </p:sp>
      </p:grpSp>
      <p:sp>
        <p:nvSpPr>
          <p:cNvPr id="23" name="Rectangle 22">
            <a:extLst>
              <a:ext uri="{FF2B5EF4-FFF2-40B4-BE49-F238E27FC236}">
                <a16:creationId xmlns:a16="http://schemas.microsoft.com/office/drawing/2014/main" id="{05A22CBE-70B3-4CB5-97BD-25B795D93BF6}"/>
              </a:ext>
            </a:extLst>
          </p:cNvPr>
          <p:cNvSpPr/>
          <p:nvPr/>
        </p:nvSpPr>
        <p:spPr bwMode="auto">
          <a:xfrm>
            <a:off x="2871750" y="3105667"/>
            <a:ext cx="1721112" cy="1728189"/>
          </a:xfrm>
          <a:prstGeom prst="rect">
            <a:avLst/>
          </a:prstGeom>
          <a:no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rgbClr val="003366"/>
              </a:solidFill>
              <a:effectLst/>
              <a:latin typeface="Arial" charset="0"/>
            </a:endParaRPr>
          </a:p>
        </p:txBody>
      </p:sp>
      <p:sp>
        <p:nvSpPr>
          <p:cNvPr id="24" name="TextBox 23">
            <a:extLst>
              <a:ext uri="{FF2B5EF4-FFF2-40B4-BE49-F238E27FC236}">
                <a16:creationId xmlns:a16="http://schemas.microsoft.com/office/drawing/2014/main" id="{7F43651C-DC7E-44AB-8547-B42D16A152C3}"/>
              </a:ext>
            </a:extLst>
          </p:cNvPr>
          <p:cNvSpPr txBox="1"/>
          <p:nvPr/>
        </p:nvSpPr>
        <p:spPr>
          <a:xfrm>
            <a:off x="7437396" y="3316922"/>
            <a:ext cx="1383076" cy="400110"/>
          </a:xfrm>
          <a:prstGeom prst="rect">
            <a:avLst/>
          </a:prstGeom>
          <a:noFill/>
        </p:spPr>
        <p:txBody>
          <a:bodyPr wrap="square" rtlCol="0">
            <a:spAutoFit/>
          </a:bodyPr>
          <a:lstStyle/>
          <a:p>
            <a:pPr algn="ctr"/>
            <a:r>
              <a:rPr lang="en-US" sz="1000" dirty="0" err="1">
                <a:solidFill>
                  <a:schemeClr val="bg1"/>
                </a:solidFill>
                <a:latin typeface="+mj-lt"/>
              </a:rPr>
              <a:t>Système</a:t>
            </a:r>
            <a:endParaRPr lang="en-US" sz="1000" dirty="0">
              <a:solidFill>
                <a:schemeClr val="bg1"/>
              </a:solidFill>
              <a:latin typeface="+mj-lt"/>
            </a:endParaRPr>
          </a:p>
          <a:p>
            <a:pPr algn="ctr"/>
            <a:r>
              <a:rPr lang="en-US" sz="1000" dirty="0">
                <a:solidFill>
                  <a:schemeClr val="bg1"/>
                </a:solidFill>
                <a:latin typeface="+mj-lt"/>
              </a:rPr>
              <a:t>back office</a:t>
            </a:r>
          </a:p>
        </p:txBody>
      </p:sp>
      <p:sp>
        <p:nvSpPr>
          <p:cNvPr id="25" name="TextBox 24">
            <a:extLst>
              <a:ext uri="{FF2B5EF4-FFF2-40B4-BE49-F238E27FC236}">
                <a16:creationId xmlns:a16="http://schemas.microsoft.com/office/drawing/2014/main" id="{B89CB818-C20E-450F-B969-CC797D78C890}"/>
              </a:ext>
            </a:extLst>
          </p:cNvPr>
          <p:cNvSpPr txBox="1"/>
          <p:nvPr/>
        </p:nvSpPr>
        <p:spPr>
          <a:xfrm>
            <a:off x="7437396" y="4838963"/>
            <a:ext cx="1383076" cy="246221"/>
          </a:xfrm>
          <a:prstGeom prst="rect">
            <a:avLst/>
          </a:prstGeom>
          <a:noFill/>
        </p:spPr>
        <p:txBody>
          <a:bodyPr wrap="square" rtlCol="0">
            <a:spAutoFit/>
          </a:bodyPr>
          <a:lstStyle/>
          <a:p>
            <a:pPr algn="ctr"/>
            <a:r>
              <a:rPr lang="en-US" sz="1000" dirty="0">
                <a:solidFill>
                  <a:schemeClr val="bg1"/>
                </a:solidFill>
                <a:latin typeface="+mj-lt"/>
              </a:rPr>
              <a:t>HIVE</a:t>
            </a:r>
          </a:p>
        </p:txBody>
      </p:sp>
      <p:cxnSp>
        <p:nvCxnSpPr>
          <p:cNvPr id="26" name="Straight Connector 25">
            <a:extLst>
              <a:ext uri="{FF2B5EF4-FFF2-40B4-BE49-F238E27FC236}">
                <a16:creationId xmlns:a16="http://schemas.microsoft.com/office/drawing/2014/main" id="{CF411C31-3D3A-4DCB-8FA7-0B6DFF1D6A58}"/>
              </a:ext>
            </a:extLst>
          </p:cNvPr>
          <p:cNvCxnSpPr>
            <a:cxnSpLocks/>
            <a:stCxn id="23" idx="3"/>
          </p:cNvCxnSpPr>
          <p:nvPr/>
        </p:nvCxnSpPr>
        <p:spPr bwMode="auto">
          <a:xfrm>
            <a:off x="4592862" y="3969762"/>
            <a:ext cx="2350787" cy="19894"/>
          </a:xfrm>
          <a:prstGeom prst="line">
            <a:avLst/>
          </a:prstGeom>
          <a:solidFill>
            <a:srgbClr val="969696"/>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Connector: Elbow 26">
            <a:extLst>
              <a:ext uri="{FF2B5EF4-FFF2-40B4-BE49-F238E27FC236}">
                <a16:creationId xmlns:a16="http://schemas.microsoft.com/office/drawing/2014/main" id="{4FF91C7F-7DFC-4130-914F-5681C985A865}"/>
              </a:ext>
            </a:extLst>
          </p:cNvPr>
          <p:cNvCxnSpPr>
            <a:cxnSpLocks/>
            <a:endCxn id="8" idx="1"/>
          </p:cNvCxnSpPr>
          <p:nvPr/>
        </p:nvCxnSpPr>
        <p:spPr bwMode="auto">
          <a:xfrm rot="5400000" flipH="1" flipV="1">
            <a:off x="6722448" y="2831016"/>
            <a:ext cx="1315314" cy="900617"/>
          </a:xfrm>
          <a:prstGeom prst="bentConnector2">
            <a:avLst/>
          </a:prstGeom>
          <a:solidFill>
            <a:srgbClr val="969696"/>
          </a:solidFill>
          <a:ln w="9525" cap="flat" cmpd="sng" algn="ctr">
            <a:solidFill>
              <a:schemeClr val="bg1"/>
            </a:solidFill>
            <a:prstDash val="dashDot"/>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Connector: Elbow 27">
            <a:extLst>
              <a:ext uri="{FF2B5EF4-FFF2-40B4-BE49-F238E27FC236}">
                <a16:creationId xmlns:a16="http://schemas.microsoft.com/office/drawing/2014/main" id="{FCB4597D-AF65-4DBD-B154-56AF44C94A37}"/>
              </a:ext>
            </a:extLst>
          </p:cNvPr>
          <p:cNvCxnSpPr>
            <a:cxnSpLocks/>
          </p:cNvCxnSpPr>
          <p:nvPr/>
        </p:nvCxnSpPr>
        <p:spPr bwMode="auto">
          <a:xfrm flipV="1">
            <a:off x="6951921" y="3967019"/>
            <a:ext cx="755349" cy="20310"/>
          </a:xfrm>
          <a:prstGeom prst="bentConnector3">
            <a:avLst>
              <a:gd name="adj1" fmla="val 98423"/>
            </a:avLst>
          </a:prstGeom>
          <a:solidFill>
            <a:srgbClr val="969696"/>
          </a:solidFill>
          <a:ln w="9525" cap="flat" cmpd="sng" algn="ctr">
            <a:solidFill>
              <a:schemeClr val="bg1"/>
            </a:solidFill>
            <a:prstDash val="dashDot"/>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Connector: Elbow 28">
            <a:extLst>
              <a:ext uri="{FF2B5EF4-FFF2-40B4-BE49-F238E27FC236}">
                <a16:creationId xmlns:a16="http://schemas.microsoft.com/office/drawing/2014/main" id="{D33FEBE5-52BF-4DBC-96EA-5F89F8FD6CE7}"/>
              </a:ext>
            </a:extLst>
          </p:cNvPr>
          <p:cNvCxnSpPr>
            <a:cxnSpLocks/>
            <a:endCxn id="15" idx="1"/>
          </p:cNvCxnSpPr>
          <p:nvPr/>
        </p:nvCxnSpPr>
        <p:spPr bwMode="auto">
          <a:xfrm rot="16200000" flipH="1">
            <a:off x="6679607" y="4332486"/>
            <a:ext cx="1436393" cy="908304"/>
          </a:xfrm>
          <a:prstGeom prst="bentConnector2">
            <a:avLst/>
          </a:prstGeom>
          <a:solidFill>
            <a:srgbClr val="969696"/>
          </a:solidFill>
          <a:ln w="9525" cap="flat" cmpd="sng" algn="ctr">
            <a:solidFill>
              <a:schemeClr val="bg1"/>
            </a:solidFill>
            <a:prstDash val="dashDot"/>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a:extLst>
              <a:ext uri="{FF2B5EF4-FFF2-40B4-BE49-F238E27FC236}">
                <a16:creationId xmlns:a16="http://schemas.microsoft.com/office/drawing/2014/main" id="{82C0C6AA-FB2E-41AF-A6D5-EBCDBC25FEBD}"/>
              </a:ext>
            </a:extLst>
          </p:cNvPr>
          <p:cNvSpPr txBox="1"/>
          <p:nvPr/>
        </p:nvSpPr>
        <p:spPr>
          <a:xfrm>
            <a:off x="2627784" y="2636912"/>
            <a:ext cx="2228591" cy="400110"/>
          </a:xfrm>
          <a:prstGeom prst="rect">
            <a:avLst/>
          </a:prstGeom>
          <a:noFill/>
        </p:spPr>
        <p:txBody>
          <a:bodyPr wrap="square" rtlCol="0">
            <a:spAutoFit/>
          </a:bodyPr>
          <a:lstStyle/>
          <a:p>
            <a:pPr algn="ctr"/>
            <a:r>
              <a:rPr lang="en-US" sz="1000" dirty="0" err="1">
                <a:solidFill>
                  <a:schemeClr val="bg1"/>
                </a:solidFill>
                <a:latin typeface="+mn-lt"/>
              </a:rPr>
              <a:t>Génération</a:t>
            </a:r>
            <a:r>
              <a:rPr lang="en-US" sz="1000" dirty="0">
                <a:solidFill>
                  <a:schemeClr val="bg1"/>
                </a:solidFill>
                <a:latin typeface="+mn-lt"/>
              </a:rPr>
              <a:t> d’un </a:t>
            </a:r>
            <a:r>
              <a:rPr lang="en-US" sz="1000" dirty="0" err="1">
                <a:solidFill>
                  <a:schemeClr val="bg1"/>
                </a:solidFill>
                <a:latin typeface="+mn-lt"/>
              </a:rPr>
              <a:t>fichier</a:t>
            </a:r>
            <a:r>
              <a:rPr lang="en-US" sz="1000" dirty="0">
                <a:solidFill>
                  <a:schemeClr val="bg1"/>
                </a:solidFill>
                <a:latin typeface="+mn-lt"/>
              </a:rPr>
              <a:t> PDF à </a:t>
            </a:r>
            <a:r>
              <a:rPr lang="en-US" sz="1000" dirty="0" err="1">
                <a:solidFill>
                  <a:schemeClr val="bg1"/>
                </a:solidFill>
                <a:latin typeface="+mn-lt"/>
              </a:rPr>
              <a:t>partir</a:t>
            </a:r>
            <a:r>
              <a:rPr lang="en-US" sz="1000" dirty="0">
                <a:solidFill>
                  <a:schemeClr val="bg1"/>
                </a:solidFill>
                <a:latin typeface="+mn-lt"/>
              </a:rPr>
              <a:t> de la facture </a:t>
            </a:r>
            <a:r>
              <a:rPr lang="en-US" sz="1000" dirty="0" err="1">
                <a:solidFill>
                  <a:schemeClr val="bg1"/>
                </a:solidFill>
                <a:latin typeface="+mn-lt"/>
              </a:rPr>
              <a:t>électronique</a:t>
            </a:r>
            <a:r>
              <a:rPr lang="en-US" sz="1000" dirty="0">
                <a:solidFill>
                  <a:schemeClr val="bg1"/>
                </a:solidFill>
                <a:latin typeface="+mn-lt"/>
              </a:rPr>
              <a:t> (XML)</a:t>
            </a:r>
          </a:p>
        </p:txBody>
      </p:sp>
      <p:sp>
        <p:nvSpPr>
          <p:cNvPr id="31" name="TextBox 30">
            <a:extLst>
              <a:ext uri="{FF2B5EF4-FFF2-40B4-BE49-F238E27FC236}">
                <a16:creationId xmlns:a16="http://schemas.microsoft.com/office/drawing/2014/main" id="{60D8026D-326E-4D65-A3B8-12B5A933F636}"/>
              </a:ext>
            </a:extLst>
          </p:cNvPr>
          <p:cNvSpPr txBox="1"/>
          <p:nvPr/>
        </p:nvSpPr>
        <p:spPr>
          <a:xfrm>
            <a:off x="6603058" y="2421771"/>
            <a:ext cx="1381860" cy="246221"/>
          </a:xfrm>
          <a:prstGeom prst="rect">
            <a:avLst/>
          </a:prstGeom>
          <a:noFill/>
        </p:spPr>
        <p:txBody>
          <a:bodyPr wrap="square" rtlCol="0">
            <a:spAutoFit/>
          </a:bodyPr>
          <a:lstStyle/>
          <a:p>
            <a:pPr algn="ctr"/>
            <a:r>
              <a:rPr lang="en-US" sz="1000" dirty="0">
                <a:solidFill>
                  <a:schemeClr val="bg1"/>
                </a:solidFill>
                <a:latin typeface="+mn-lt"/>
              </a:rPr>
              <a:t>Option 1</a:t>
            </a:r>
          </a:p>
        </p:txBody>
      </p:sp>
      <p:sp>
        <p:nvSpPr>
          <p:cNvPr id="32" name="TextBox 31">
            <a:extLst>
              <a:ext uri="{FF2B5EF4-FFF2-40B4-BE49-F238E27FC236}">
                <a16:creationId xmlns:a16="http://schemas.microsoft.com/office/drawing/2014/main" id="{98D8775B-8F20-449B-A470-831EB64841FA}"/>
              </a:ext>
            </a:extLst>
          </p:cNvPr>
          <p:cNvSpPr txBox="1"/>
          <p:nvPr/>
        </p:nvSpPr>
        <p:spPr>
          <a:xfrm>
            <a:off x="6638261" y="3732715"/>
            <a:ext cx="1381860" cy="246221"/>
          </a:xfrm>
          <a:prstGeom prst="rect">
            <a:avLst/>
          </a:prstGeom>
          <a:noFill/>
        </p:spPr>
        <p:txBody>
          <a:bodyPr wrap="square" rtlCol="0">
            <a:spAutoFit/>
          </a:bodyPr>
          <a:lstStyle/>
          <a:p>
            <a:pPr algn="ctr"/>
            <a:r>
              <a:rPr lang="en-US" sz="1000" dirty="0">
                <a:solidFill>
                  <a:schemeClr val="bg1"/>
                </a:solidFill>
                <a:latin typeface="+mn-lt"/>
              </a:rPr>
              <a:t>Option 2</a:t>
            </a:r>
          </a:p>
        </p:txBody>
      </p:sp>
      <p:sp>
        <p:nvSpPr>
          <p:cNvPr id="33" name="TextBox 32">
            <a:extLst>
              <a:ext uri="{FF2B5EF4-FFF2-40B4-BE49-F238E27FC236}">
                <a16:creationId xmlns:a16="http://schemas.microsoft.com/office/drawing/2014/main" id="{FBFE3188-2081-44C6-AF4C-7B6F1259A198}"/>
              </a:ext>
            </a:extLst>
          </p:cNvPr>
          <p:cNvSpPr txBox="1"/>
          <p:nvPr/>
        </p:nvSpPr>
        <p:spPr>
          <a:xfrm>
            <a:off x="6719285" y="5267804"/>
            <a:ext cx="1381860" cy="246221"/>
          </a:xfrm>
          <a:prstGeom prst="rect">
            <a:avLst/>
          </a:prstGeom>
          <a:noFill/>
        </p:spPr>
        <p:txBody>
          <a:bodyPr wrap="square" rtlCol="0">
            <a:spAutoFit/>
          </a:bodyPr>
          <a:lstStyle/>
          <a:p>
            <a:pPr algn="ctr"/>
            <a:r>
              <a:rPr lang="en-US" sz="1000" dirty="0">
                <a:solidFill>
                  <a:schemeClr val="bg1"/>
                </a:solidFill>
                <a:latin typeface="+mn-lt"/>
              </a:rPr>
              <a:t>Option 3</a:t>
            </a:r>
          </a:p>
        </p:txBody>
      </p:sp>
      <p:cxnSp>
        <p:nvCxnSpPr>
          <p:cNvPr id="34" name="Straight Connector 33">
            <a:extLst>
              <a:ext uri="{FF2B5EF4-FFF2-40B4-BE49-F238E27FC236}">
                <a16:creationId xmlns:a16="http://schemas.microsoft.com/office/drawing/2014/main" id="{1553D19C-64F3-48C3-967D-A16B45A41DCC}"/>
              </a:ext>
            </a:extLst>
          </p:cNvPr>
          <p:cNvCxnSpPr>
            <a:cxnSpLocks/>
          </p:cNvCxnSpPr>
          <p:nvPr/>
        </p:nvCxnSpPr>
        <p:spPr bwMode="auto">
          <a:xfrm>
            <a:off x="1187624" y="3967904"/>
            <a:ext cx="1693552" cy="0"/>
          </a:xfrm>
          <a:prstGeom prst="line">
            <a:avLst/>
          </a:prstGeom>
          <a:solidFill>
            <a:srgbClr val="969696"/>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6" name="Graphic 35" descr="Document">
            <a:extLst>
              <a:ext uri="{FF2B5EF4-FFF2-40B4-BE49-F238E27FC236}">
                <a16:creationId xmlns:a16="http://schemas.microsoft.com/office/drawing/2014/main" id="{905A235F-6A2F-47BD-A412-DF44670B585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01704" y="3510704"/>
            <a:ext cx="914400" cy="914400"/>
          </a:xfrm>
          <a:prstGeom prst="rect">
            <a:avLst/>
          </a:prstGeom>
        </p:spPr>
      </p:pic>
      <p:sp>
        <p:nvSpPr>
          <p:cNvPr id="37" name="TextBox 36">
            <a:extLst>
              <a:ext uri="{FF2B5EF4-FFF2-40B4-BE49-F238E27FC236}">
                <a16:creationId xmlns:a16="http://schemas.microsoft.com/office/drawing/2014/main" id="{388ABB5E-1A2E-43A2-AC41-400085D39129}"/>
              </a:ext>
            </a:extLst>
          </p:cNvPr>
          <p:cNvSpPr txBox="1"/>
          <p:nvPr/>
        </p:nvSpPr>
        <p:spPr>
          <a:xfrm>
            <a:off x="337810" y="3067102"/>
            <a:ext cx="884952" cy="400110"/>
          </a:xfrm>
          <a:prstGeom prst="rect">
            <a:avLst/>
          </a:prstGeom>
          <a:noFill/>
        </p:spPr>
        <p:txBody>
          <a:bodyPr wrap="square" rtlCol="0">
            <a:spAutoFit/>
          </a:bodyPr>
          <a:lstStyle/>
          <a:p>
            <a:r>
              <a:rPr lang="en-US" sz="1000" dirty="0" err="1">
                <a:solidFill>
                  <a:schemeClr val="bg1"/>
                </a:solidFill>
                <a:latin typeface="+mn-lt"/>
              </a:rPr>
              <a:t>Émetteur</a:t>
            </a:r>
            <a:r>
              <a:rPr lang="en-US" sz="1000" dirty="0">
                <a:solidFill>
                  <a:schemeClr val="bg1"/>
                </a:solidFill>
                <a:latin typeface="+mn-lt"/>
              </a:rPr>
              <a:t> de la facture</a:t>
            </a:r>
          </a:p>
        </p:txBody>
      </p:sp>
      <p:sp>
        <p:nvSpPr>
          <p:cNvPr id="45" name="TextBox 44">
            <a:extLst>
              <a:ext uri="{FF2B5EF4-FFF2-40B4-BE49-F238E27FC236}">
                <a16:creationId xmlns:a16="http://schemas.microsoft.com/office/drawing/2014/main" id="{1A5E2ACE-C165-4A08-B515-A8FAB74F0712}"/>
              </a:ext>
            </a:extLst>
          </p:cNvPr>
          <p:cNvSpPr txBox="1"/>
          <p:nvPr/>
        </p:nvSpPr>
        <p:spPr>
          <a:xfrm>
            <a:off x="7469971" y="2008814"/>
            <a:ext cx="1383076" cy="246221"/>
          </a:xfrm>
          <a:prstGeom prst="rect">
            <a:avLst/>
          </a:prstGeom>
          <a:noFill/>
        </p:spPr>
        <p:txBody>
          <a:bodyPr wrap="square" rtlCol="0">
            <a:spAutoFit/>
          </a:bodyPr>
          <a:lstStyle/>
          <a:p>
            <a:pPr algn="ctr"/>
            <a:r>
              <a:rPr lang="en-US" sz="1000" dirty="0">
                <a:solidFill>
                  <a:schemeClr val="bg1"/>
                </a:solidFill>
                <a:latin typeface="+mj-lt"/>
              </a:rPr>
              <a:t>E-mail</a:t>
            </a:r>
          </a:p>
        </p:txBody>
      </p:sp>
    </p:spTree>
    <p:extLst>
      <p:ext uri="{BB962C8B-B14F-4D97-AF65-F5344CB8AC3E}">
        <p14:creationId xmlns:p14="http://schemas.microsoft.com/office/powerpoint/2010/main" val="2807574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Loi modifiée du 16 mai 2019 </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1988840"/>
            <a:ext cx="8497192" cy="3970318"/>
          </a:xfrm>
          <a:prstGeom prst="rect">
            <a:avLst/>
          </a:prstGeom>
          <a:noFill/>
        </p:spPr>
        <p:txBody>
          <a:bodyPr wrap="square">
            <a:spAutoFit/>
          </a:bodyPr>
          <a:lstStyle/>
          <a:p>
            <a:pPr marL="285750" lvl="0" indent="-285750">
              <a:buFont typeface="Arial" panose="020B0604020202020204" pitchFamily="34" charset="0"/>
              <a:buChar char="•"/>
              <a:defRPr/>
            </a:pPr>
            <a:r>
              <a:rPr lang="fr-FR" sz="1800" b="0" dirty="0">
                <a:solidFill>
                  <a:prstClr val="white"/>
                </a:solidFill>
                <a:latin typeface="+mn-lt"/>
              </a:rPr>
              <a:t>La </a:t>
            </a:r>
            <a:r>
              <a:rPr lang="fr-FR" sz="1800" b="0" i="1" dirty="0">
                <a:solidFill>
                  <a:schemeClr val="bg1"/>
                </a:solidFill>
                <a:latin typeface="+mn-lt"/>
                <a:hlinkClick r:id="rId3">
                  <a:extLst>
                    <a:ext uri="{A12FA001-AC4F-418D-AE19-62706E023703}">
                      <ahyp:hlinkClr xmlns:ahyp="http://schemas.microsoft.com/office/drawing/2018/hyperlinkcolor" val="tx"/>
                    </a:ext>
                  </a:extLst>
                </a:hlinkClick>
              </a:rPr>
              <a:t>Loi du 16 mai 2019</a:t>
            </a:r>
            <a:r>
              <a:rPr lang="fr-FR" sz="1800" b="0" i="1" dirty="0">
                <a:solidFill>
                  <a:schemeClr val="bg1"/>
                </a:solidFill>
                <a:latin typeface="+mn-lt"/>
              </a:rPr>
              <a:t> </a:t>
            </a:r>
            <a:r>
              <a:rPr lang="fr-FR" sz="1800" b="0" i="1" dirty="0">
                <a:solidFill>
                  <a:prstClr val="white"/>
                </a:solidFill>
                <a:latin typeface="+mn-lt"/>
              </a:rPr>
              <a:t>relative à la facturation électronique dans le cadre des marchés publics et des contrats de concession</a:t>
            </a:r>
            <a:r>
              <a:rPr lang="fr-FR" sz="1800" b="0" dirty="0">
                <a:solidFill>
                  <a:prstClr val="white"/>
                </a:solidFill>
                <a:latin typeface="+mn-lt"/>
              </a:rPr>
              <a:t> transpose la </a:t>
            </a:r>
            <a:r>
              <a:rPr lang="fr-FR" sz="1800" b="0" i="1" dirty="0">
                <a:solidFill>
                  <a:prstClr val="white"/>
                </a:solidFill>
                <a:latin typeface="+mn-lt"/>
                <a:hlinkClick r:id="rId4">
                  <a:extLst>
                    <a:ext uri="{A12FA001-AC4F-418D-AE19-62706E023703}">
                      <ahyp:hlinkClr xmlns:ahyp="http://schemas.microsoft.com/office/drawing/2018/hyperlinkcolor" val="tx"/>
                    </a:ext>
                  </a:extLst>
                </a:hlinkClick>
              </a:rPr>
              <a:t>Directive 2014/55/UE du 16 avril 2014</a:t>
            </a:r>
            <a:r>
              <a:rPr lang="fr-FR" sz="1800" b="0" i="1" dirty="0">
                <a:solidFill>
                  <a:prstClr val="white"/>
                </a:solidFill>
                <a:latin typeface="+mn-lt"/>
              </a:rPr>
              <a:t> relative à la facturation électronique dans le cadre des marchés publics</a:t>
            </a:r>
            <a:r>
              <a:rPr lang="fr-FR" sz="1800" b="0" dirty="0">
                <a:solidFill>
                  <a:prstClr val="white"/>
                </a:solidFill>
                <a:latin typeface="+mn-lt"/>
              </a:rPr>
              <a:t>.</a:t>
            </a:r>
          </a:p>
          <a:p>
            <a:pPr marL="285750" lvl="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Cette loi est modifiée par la </a:t>
            </a:r>
            <a:r>
              <a:rPr lang="fr-FR" sz="1800" b="0" i="1" dirty="0">
                <a:solidFill>
                  <a:schemeClr val="bg1"/>
                </a:solidFill>
                <a:latin typeface="+mn-lt"/>
                <a:hlinkClick r:id="rId5">
                  <a:extLst>
                    <a:ext uri="{A12FA001-AC4F-418D-AE19-62706E023703}">
                      <ahyp:hlinkClr xmlns:ahyp="http://schemas.microsoft.com/office/drawing/2018/hyperlinkcolor" val="tx"/>
                    </a:ext>
                  </a:extLst>
                </a:hlinkClick>
              </a:rPr>
              <a:t>Loi du 13 décembre 2021</a:t>
            </a:r>
            <a:r>
              <a:rPr lang="fr-FR" sz="1800" b="0" i="1" dirty="0">
                <a:solidFill>
                  <a:schemeClr val="bg1"/>
                </a:solidFill>
                <a:latin typeface="+mn-lt"/>
              </a:rPr>
              <a:t> modifiant la loi du 16 mai 2019 relative à la facturation électronique dans le cadre des marchés publics et des contrats de concession</a:t>
            </a:r>
            <a:r>
              <a:rPr lang="fr-FR" sz="1800" b="0" dirty="0">
                <a:solidFill>
                  <a:schemeClr val="bg1"/>
                </a:solidFill>
                <a:latin typeface="+mn-lt"/>
              </a:rPr>
              <a:t> (</a:t>
            </a:r>
            <a:r>
              <a:rPr lang="fr-FR" sz="1800" b="0" i="1" dirty="0">
                <a:solidFill>
                  <a:schemeClr val="bg1"/>
                </a:solidFill>
                <a:latin typeface="+mn-lt"/>
                <a:hlinkClick r:id="rId6">
                  <a:extLst>
                    <a:ext uri="{A12FA001-AC4F-418D-AE19-62706E023703}">
                      <ahyp:hlinkClr xmlns:ahyp="http://schemas.microsoft.com/office/drawing/2018/hyperlinkcolor" val="tx"/>
                    </a:ext>
                  </a:extLst>
                </a:hlinkClick>
              </a:rPr>
              <a:t>projet de loi n° 7750</a:t>
            </a:r>
            <a:r>
              <a:rPr lang="fr-FR" sz="1800" b="0" dirty="0">
                <a:solidFill>
                  <a:schemeClr val="bg1"/>
                </a:solidFill>
                <a:latin typeface="+mn-lt"/>
              </a:rPr>
              <a:t>) et son règlement d’exécution, le </a:t>
            </a:r>
            <a:r>
              <a:rPr lang="fr-FR" sz="1800" b="0" i="1" dirty="0">
                <a:solidFill>
                  <a:schemeClr val="bg1"/>
                </a:solidFill>
                <a:latin typeface="+mn-lt"/>
                <a:hlinkClick r:id="rId7">
                  <a:extLst>
                    <a:ext uri="{A12FA001-AC4F-418D-AE19-62706E023703}">
                      <ahyp:hlinkClr xmlns:ahyp="http://schemas.microsoft.com/office/drawing/2018/hyperlinkcolor" val="tx"/>
                    </a:ext>
                  </a:extLst>
                </a:hlinkClick>
              </a:rPr>
              <a:t>Règlement grand-ducal du 13 décembre 2021</a:t>
            </a:r>
            <a:r>
              <a:rPr lang="fr-FR" sz="1800" b="0" i="1" dirty="0">
                <a:solidFill>
                  <a:schemeClr val="bg1"/>
                </a:solidFill>
                <a:latin typeface="+mn-lt"/>
              </a:rPr>
              <a:t> portant fixation du réseau de livraison commun et des solutions techniques alternatives utilisées pour la facturation électronique dans le cadre des marchés publics et des contrats de concession</a:t>
            </a:r>
          </a:p>
          <a:p>
            <a:pPr marL="285750" indent="-285750">
              <a:buFont typeface="Arial" panose="020B0604020202020204" pitchFamily="34" charset="0"/>
              <a:buChar char="•"/>
              <a:defRPr/>
            </a:pPr>
            <a:endParaRPr lang="fr-FR" sz="1800" b="0" i="1"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Un </a:t>
            </a:r>
            <a:r>
              <a:rPr lang="fr-FR" sz="1800" b="0" dirty="0">
                <a:solidFill>
                  <a:schemeClr val="bg1"/>
                </a:solidFill>
                <a:latin typeface="+mn-lt"/>
                <a:hlinkClick r:id="rId8">
                  <a:extLst>
                    <a:ext uri="{A12FA001-AC4F-418D-AE19-62706E023703}">
                      <ahyp:hlinkClr xmlns:ahyp="http://schemas.microsoft.com/office/drawing/2018/hyperlinkcolor" val="tx"/>
                    </a:ext>
                  </a:extLst>
                </a:hlinkClick>
              </a:rPr>
              <a:t>texte consolidé</a:t>
            </a:r>
            <a:r>
              <a:rPr lang="fr-FR" sz="1800" b="0" dirty="0">
                <a:solidFill>
                  <a:schemeClr val="bg1"/>
                </a:solidFill>
                <a:latin typeface="+mn-lt"/>
              </a:rPr>
              <a:t> de la </a:t>
            </a:r>
            <a:r>
              <a:rPr lang="fr-FR" sz="1800" b="0" i="1" dirty="0">
                <a:solidFill>
                  <a:schemeClr val="bg1"/>
                </a:solidFill>
                <a:latin typeface="+mn-lt"/>
              </a:rPr>
              <a:t>Loi modifiée du 16 mai 2019 relative à la facturation électronique dans le cadre des marchés publics et des contrats de concession </a:t>
            </a:r>
            <a:r>
              <a:rPr lang="fr-FR" sz="1800" b="0" dirty="0">
                <a:solidFill>
                  <a:schemeClr val="bg1"/>
                </a:solidFill>
                <a:latin typeface="+mn-lt"/>
              </a:rPr>
              <a:t>a aussi été publié dans le Journal officiel (legilux.lu)</a:t>
            </a:r>
          </a:p>
        </p:txBody>
      </p:sp>
    </p:spTree>
    <p:extLst>
      <p:ext uri="{BB962C8B-B14F-4D97-AF65-F5344CB8AC3E}">
        <p14:creationId xmlns:p14="http://schemas.microsoft.com/office/powerpoint/2010/main" val="4279924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1021356"/>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8281168" cy="477054"/>
          </a:xfrm>
          <a:prstGeom prst="rect">
            <a:avLst/>
          </a:prstGeom>
          <a:noFill/>
        </p:spPr>
        <p:txBody>
          <a:bodyPr wrap="square">
            <a:spAutoFit/>
          </a:bodyPr>
          <a:lstStyle/>
          <a:p>
            <a:pPr>
              <a:defRPr/>
            </a:pPr>
            <a:r>
              <a:rPr lang="fr-FR" sz="2500" b="0" dirty="0">
                <a:solidFill>
                  <a:schemeClr val="bg1"/>
                </a:solidFill>
                <a:latin typeface="+mn-lt"/>
              </a:rPr>
              <a:t>Données obligatoires d’une facture électronique</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60848"/>
            <a:ext cx="8281168" cy="4524315"/>
          </a:xfrm>
          <a:prstGeom prst="rect">
            <a:avLst/>
          </a:prstGeom>
          <a:noFill/>
        </p:spPr>
        <p:txBody>
          <a:bodyPr wrap="square">
            <a:spAutoFit/>
          </a:bodyPr>
          <a:lstStyle/>
          <a:p>
            <a:pPr marL="285750" indent="-285750">
              <a:buFont typeface="Arial" panose="020B0604020202020204" pitchFamily="34" charset="0"/>
              <a:buChar char="•"/>
              <a:defRPr/>
            </a:pPr>
            <a:r>
              <a:rPr lang="fr-FR" sz="1800" b="0" dirty="0">
                <a:solidFill>
                  <a:schemeClr val="bg1"/>
                </a:solidFill>
                <a:latin typeface="+mn-lt"/>
              </a:rPr>
              <a:t>D’un point de vue sémantique : celles de la norme européenne </a:t>
            </a:r>
            <a:r>
              <a:rPr lang="fr-FR" sz="1800" b="0" dirty="0">
                <a:solidFill>
                  <a:schemeClr val="bg1"/>
                </a:solidFill>
                <a:latin typeface="+mn-lt"/>
                <a:hlinkClick r:id="rId3">
                  <a:extLst>
                    <a:ext uri="{A12FA001-AC4F-418D-AE19-62706E023703}">
                      <ahyp:hlinkClr xmlns:ahyp="http://schemas.microsoft.com/office/drawing/2018/hyperlinkcolor" val="tx"/>
                    </a:ext>
                  </a:extLst>
                </a:hlinkClick>
              </a:rPr>
              <a:t>EN 16931-1:2017</a:t>
            </a:r>
            <a:endParaRPr lang="fr-FR" sz="1800" b="0" dirty="0">
              <a:solidFill>
                <a:schemeClr val="bg1"/>
              </a:solidFill>
              <a:latin typeface="+mn-lt"/>
            </a:endParaRP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D’un point de vue technique : celles du standard </a:t>
            </a:r>
            <a:r>
              <a:rPr lang="en-US" sz="1800" b="0" dirty="0">
                <a:solidFill>
                  <a:schemeClr val="bg1"/>
                </a:solidFill>
                <a:latin typeface="+mn-lt"/>
                <a:hlinkClick r:id="rId4">
                  <a:extLst>
                    <a:ext uri="{A12FA001-AC4F-418D-AE19-62706E023703}">
                      <ahyp:hlinkClr xmlns:ahyp="http://schemas.microsoft.com/office/drawing/2018/hyperlinkcolor" val="tx"/>
                    </a:ext>
                  </a:extLst>
                </a:hlinkClick>
              </a:rPr>
              <a:t>Peppol BIS Billing 3.0</a:t>
            </a:r>
            <a:endParaRPr lang="fr-FR" sz="1800" b="0" dirty="0">
              <a:solidFill>
                <a:schemeClr val="bg1"/>
              </a:solidFill>
              <a:latin typeface="+mn-lt"/>
            </a:endParaRPr>
          </a:p>
          <a:p>
            <a:pPr marL="285750" indent="-285750">
              <a:buFont typeface="Arial" panose="020B0604020202020204" pitchFamily="34" charset="0"/>
              <a:buChar char="•"/>
              <a:defRPr/>
            </a:pPr>
            <a:endParaRPr lang="fr-FR" sz="1800" b="0" dirty="0">
              <a:solidFill>
                <a:schemeClr val="bg1"/>
              </a:solidFill>
              <a:latin typeface="+mn-lt"/>
            </a:endParaRPr>
          </a:p>
          <a:p>
            <a:pPr marL="285750" lvl="0" indent="-285750">
              <a:buFont typeface="Arial" panose="020B0604020202020204" pitchFamily="34" charset="0"/>
              <a:buChar char="•"/>
              <a:defRPr/>
            </a:pPr>
            <a:r>
              <a:rPr lang="fr-FR" sz="1800" b="0" dirty="0">
                <a:solidFill>
                  <a:schemeClr val="bg1"/>
                </a:solidFill>
                <a:latin typeface="+mn-lt"/>
              </a:rPr>
              <a:t>D’un point de vue légal : pas de changement par rapport à une facture papier, excepté la nécessité d’être conforme à la norme européenne</a:t>
            </a:r>
            <a:endParaRPr lang="fr-FR" sz="1800" b="0" dirty="0">
              <a:solidFill>
                <a:prstClr val="white"/>
              </a:solidFill>
              <a:latin typeface="+mn-lt"/>
            </a:endParaRPr>
          </a:p>
          <a:p>
            <a:pPr marL="285750" lvl="0" indent="-285750">
              <a:buFont typeface="Arial" panose="020B0604020202020204" pitchFamily="34" charset="0"/>
              <a:buChar char="•"/>
              <a:defRPr/>
            </a:pPr>
            <a:endParaRPr lang="fr-FR" sz="1800" b="0" dirty="0">
              <a:solidFill>
                <a:prstClr val="white"/>
              </a:solidFill>
              <a:latin typeface="+mn-lt"/>
            </a:endParaRPr>
          </a:p>
          <a:p>
            <a:pPr marL="285750" lvl="0" indent="-285750">
              <a:buFont typeface="Arial" panose="020B0604020202020204" pitchFamily="34" charset="0"/>
              <a:buChar char="•"/>
              <a:defRPr/>
            </a:pPr>
            <a:r>
              <a:rPr lang="fr-FR" sz="1800" b="0" dirty="0">
                <a:solidFill>
                  <a:prstClr val="white"/>
                </a:solidFill>
                <a:latin typeface="+mn-lt"/>
              </a:rPr>
              <a:t>D’un point de vue métier : pas de changement par rapport à une facture papier</a:t>
            </a:r>
          </a:p>
          <a:p>
            <a:pP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 […] </a:t>
            </a:r>
            <a:r>
              <a:rPr lang="fr-FR" sz="1800" dirty="0">
                <a:solidFill>
                  <a:schemeClr val="bg1"/>
                </a:solidFill>
                <a:latin typeface="+mn-lt"/>
              </a:rPr>
              <a:t>seule la facture électronique conforme </a:t>
            </a:r>
            <a:r>
              <a:rPr lang="fr-FR" sz="1800" b="0" dirty="0">
                <a:solidFill>
                  <a:schemeClr val="bg1"/>
                </a:solidFill>
                <a:latin typeface="+mn-lt"/>
              </a:rPr>
              <a:t>[…] </a:t>
            </a:r>
            <a:r>
              <a:rPr lang="fr-FR" sz="1800" dirty="0">
                <a:solidFill>
                  <a:schemeClr val="bg1"/>
                </a:solidFill>
                <a:latin typeface="+mn-lt"/>
              </a:rPr>
              <a:t>fait foi</a:t>
            </a:r>
            <a:r>
              <a:rPr lang="fr-FR" sz="1800" b="0" dirty="0">
                <a:solidFill>
                  <a:schemeClr val="bg1"/>
                </a:solidFill>
                <a:latin typeface="+mn-lt"/>
              </a:rPr>
              <a:t>. » (Art. 4</a:t>
            </a:r>
            <a:r>
              <a:rPr lang="fr-FR" sz="1800" b="0" i="1" dirty="0">
                <a:solidFill>
                  <a:schemeClr val="bg1"/>
                </a:solidFill>
                <a:latin typeface="+mn-lt"/>
              </a:rPr>
              <a:t>bis</a:t>
            </a:r>
            <a:r>
              <a:rPr lang="fr-FR" sz="1800" b="0" dirty="0">
                <a:solidFill>
                  <a:schemeClr val="bg1"/>
                </a:solidFill>
                <a:latin typeface="+mn-lt"/>
              </a:rPr>
              <a:t>.)</a:t>
            </a:r>
            <a:br>
              <a:rPr lang="fr-FR" sz="1800" b="0" dirty="0">
                <a:solidFill>
                  <a:schemeClr val="bg1"/>
                </a:solidFill>
                <a:latin typeface="+mn-lt"/>
              </a:rPr>
            </a:br>
            <a:br>
              <a:rPr lang="fr-FR" sz="1800" b="0" dirty="0">
                <a:solidFill>
                  <a:schemeClr val="bg1"/>
                </a:solidFill>
                <a:latin typeface="+mn-lt"/>
              </a:rPr>
            </a:br>
            <a:r>
              <a:rPr lang="fr-FR" sz="1800" b="0" dirty="0">
                <a:solidFill>
                  <a:schemeClr val="bg1"/>
                </a:solidFill>
                <a:latin typeface="+mn-lt"/>
              </a:rPr>
              <a:t>La facture électronique conforme (format XML) est donc la seule vraie facture, est à considérer comme l’original et doit être archivée. Les données qui se trouvent habituellement sur une facture doivent donc se trouver dans la facture électronique, c’est-à-dire dans l’XML. Il n’est pas suffisant de les mettre dans une des pièces jointes !</a:t>
            </a:r>
          </a:p>
        </p:txBody>
      </p:sp>
    </p:spTree>
    <p:extLst>
      <p:ext uri="{BB962C8B-B14F-4D97-AF65-F5344CB8AC3E}">
        <p14:creationId xmlns:p14="http://schemas.microsoft.com/office/powerpoint/2010/main" val="480314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8317" y="1052513"/>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8281168" cy="477054"/>
          </a:xfrm>
          <a:prstGeom prst="rect">
            <a:avLst/>
          </a:prstGeom>
          <a:noFill/>
        </p:spPr>
        <p:txBody>
          <a:bodyPr wrap="square">
            <a:spAutoFit/>
          </a:bodyPr>
          <a:lstStyle/>
          <a:p>
            <a:pPr>
              <a:defRPr/>
            </a:pPr>
            <a:r>
              <a:rPr lang="fr-FR" sz="2500" b="0" dirty="0">
                <a:solidFill>
                  <a:schemeClr val="bg1"/>
                </a:solidFill>
                <a:latin typeface="+mn-lt"/>
              </a:rPr>
              <a:t>Quelques champs métier importants du fichier XML Peppol</a:t>
            </a:r>
          </a:p>
        </p:txBody>
      </p:sp>
      <p:sp>
        <p:nvSpPr>
          <p:cNvPr id="6" name="TextBox 5">
            <a:extLst>
              <a:ext uri="{FF2B5EF4-FFF2-40B4-BE49-F238E27FC236}">
                <a16:creationId xmlns:a16="http://schemas.microsoft.com/office/drawing/2014/main" id="{2BD3C836-A567-4A9F-BF0A-B57E78E0D60E}"/>
              </a:ext>
            </a:extLst>
          </p:cNvPr>
          <p:cNvSpPr txBox="1"/>
          <p:nvPr/>
        </p:nvSpPr>
        <p:spPr>
          <a:xfrm>
            <a:off x="107504" y="2097088"/>
            <a:ext cx="8928992" cy="4031873"/>
          </a:xfrm>
          <a:prstGeom prst="rect">
            <a:avLst/>
          </a:prstGeom>
          <a:noFill/>
        </p:spPr>
        <p:txBody>
          <a:bodyPr wrap="square">
            <a:spAutoFit/>
          </a:bodyPr>
          <a:lstStyle/>
          <a:p>
            <a:pPr marL="285750" indent="-285750">
              <a:buFont typeface="Arial" panose="020B0604020202020204" pitchFamily="34" charset="0"/>
              <a:buChar char="•"/>
              <a:defRPr/>
            </a:pPr>
            <a:r>
              <a:rPr lang="fr-FR" dirty="0">
                <a:solidFill>
                  <a:schemeClr val="bg1"/>
                </a:solidFill>
                <a:latin typeface="+mn-lt"/>
              </a:rPr>
              <a:t>Référence de la commande: </a:t>
            </a:r>
            <a:r>
              <a:rPr lang="fr-FR" b="0" i="1" dirty="0" err="1">
                <a:solidFill>
                  <a:schemeClr val="bg1"/>
                </a:solidFill>
                <a:latin typeface="+mn-lt"/>
              </a:rPr>
              <a:t>OrderReference:ID</a:t>
            </a:r>
            <a:r>
              <a:rPr lang="fr-FR" b="0" i="1" dirty="0">
                <a:solidFill>
                  <a:schemeClr val="bg1"/>
                </a:solidFill>
                <a:latin typeface="+mn-lt"/>
              </a:rPr>
              <a:t> (</a:t>
            </a:r>
            <a:r>
              <a:rPr lang="fr-FR" b="0" i="1" dirty="0" err="1">
                <a:solidFill>
                  <a:schemeClr val="bg1"/>
                </a:solidFill>
                <a:latin typeface="+mn-lt"/>
              </a:rPr>
              <a:t>Purchase</a:t>
            </a:r>
            <a:r>
              <a:rPr lang="fr-FR" b="0" i="1" dirty="0">
                <a:solidFill>
                  <a:schemeClr val="bg1"/>
                </a:solidFill>
                <a:latin typeface="+mn-lt"/>
              </a:rPr>
              <a:t> </a:t>
            </a:r>
            <a:r>
              <a:rPr lang="fr-FR" b="0" i="1" dirty="0" err="1">
                <a:solidFill>
                  <a:schemeClr val="bg1"/>
                </a:solidFill>
                <a:latin typeface="+mn-lt"/>
              </a:rPr>
              <a:t>order</a:t>
            </a:r>
            <a:r>
              <a:rPr lang="fr-FR" b="0" i="1" dirty="0">
                <a:solidFill>
                  <a:schemeClr val="bg1"/>
                </a:solidFill>
                <a:latin typeface="+mn-lt"/>
              </a:rPr>
              <a:t> </a:t>
            </a:r>
            <a:r>
              <a:rPr lang="fr-FR" b="0" i="1" dirty="0" err="1">
                <a:solidFill>
                  <a:schemeClr val="bg1"/>
                </a:solidFill>
                <a:latin typeface="+mn-lt"/>
              </a:rPr>
              <a:t>reference</a:t>
            </a:r>
            <a:r>
              <a:rPr lang="fr-FR" b="0" i="1" dirty="0">
                <a:solidFill>
                  <a:schemeClr val="bg1"/>
                </a:solidFill>
                <a:latin typeface="+mn-lt"/>
              </a:rPr>
              <a:t>)</a:t>
            </a:r>
            <a:br>
              <a:rPr lang="fr-FR" b="0" dirty="0">
                <a:solidFill>
                  <a:schemeClr val="bg1"/>
                </a:solidFill>
                <a:latin typeface="+mn-lt"/>
              </a:rPr>
            </a:br>
            <a:r>
              <a:rPr lang="fr-FR" b="0" dirty="0">
                <a:solidFill>
                  <a:schemeClr val="bg1"/>
                </a:solidFill>
                <a:latin typeface="+mn-lt"/>
                <a:hlinkClick r:id="rId3"/>
              </a:rPr>
              <a:t>https://docs.peppol.eu/poacc/billing/3.0/syntax/ubl-invoice/cac-OrderReference/cbc-ID</a:t>
            </a:r>
            <a:r>
              <a:rPr lang="fr-FR" b="0" dirty="0">
                <a:solidFill>
                  <a:schemeClr val="bg1"/>
                </a:solidFill>
                <a:latin typeface="+mn-lt"/>
              </a:rPr>
              <a:t> </a:t>
            </a:r>
          </a:p>
          <a:p>
            <a:pPr marL="285750" indent="-285750">
              <a:buFont typeface="Arial" panose="020B0604020202020204" pitchFamily="34" charset="0"/>
              <a:buChar char="•"/>
              <a:defRPr/>
            </a:pPr>
            <a:r>
              <a:rPr lang="fr-FR" dirty="0">
                <a:solidFill>
                  <a:schemeClr val="bg1"/>
                </a:solidFill>
                <a:latin typeface="+mn-lt"/>
              </a:rPr>
              <a:t>Réf. comptable destinataire/n° engagement:</a:t>
            </a:r>
            <a:r>
              <a:rPr lang="fr-FR" b="0" dirty="0">
                <a:solidFill>
                  <a:schemeClr val="bg1"/>
                </a:solidFill>
                <a:latin typeface="+mn-lt"/>
              </a:rPr>
              <a:t> </a:t>
            </a:r>
            <a:r>
              <a:rPr lang="fr-FR" b="0" i="1" dirty="0" err="1">
                <a:solidFill>
                  <a:schemeClr val="bg1"/>
                </a:solidFill>
                <a:latin typeface="+mn-lt"/>
              </a:rPr>
              <a:t>AccountingCost</a:t>
            </a:r>
            <a:r>
              <a:rPr lang="fr-FR" b="0" i="1" dirty="0">
                <a:solidFill>
                  <a:schemeClr val="bg1"/>
                </a:solidFill>
                <a:latin typeface="+mn-lt"/>
              </a:rPr>
              <a:t> (</a:t>
            </a:r>
            <a:r>
              <a:rPr lang="en-US" b="0" i="1" dirty="0">
                <a:solidFill>
                  <a:schemeClr val="bg1"/>
                </a:solidFill>
                <a:latin typeface="+mn-lt"/>
              </a:rPr>
              <a:t>Invoice line Buyer accounting reference</a:t>
            </a:r>
            <a:r>
              <a:rPr lang="fr-FR" b="0" i="1" dirty="0">
                <a:solidFill>
                  <a:schemeClr val="bg1"/>
                </a:solidFill>
                <a:latin typeface="+mn-lt"/>
              </a:rPr>
              <a:t>)</a:t>
            </a:r>
            <a:br>
              <a:rPr lang="fr-FR" b="0" dirty="0">
                <a:solidFill>
                  <a:schemeClr val="bg1"/>
                </a:solidFill>
                <a:latin typeface="+mn-lt"/>
              </a:rPr>
            </a:br>
            <a:r>
              <a:rPr lang="fr-FR" b="0" dirty="0">
                <a:solidFill>
                  <a:schemeClr val="bg1"/>
                </a:solidFill>
                <a:latin typeface="+mn-lt"/>
                <a:hlinkClick r:id="rId4"/>
              </a:rPr>
              <a:t>https://docs.peppol.eu/poacc/billing/3.0/syntax/ubl-invoice/cac-InvoiceLine/cbc-AccountingCost</a:t>
            </a:r>
            <a:r>
              <a:rPr lang="fr-FR" b="0" dirty="0">
                <a:solidFill>
                  <a:schemeClr val="bg1"/>
                </a:solidFill>
                <a:latin typeface="+mn-lt"/>
              </a:rPr>
              <a:t> </a:t>
            </a:r>
          </a:p>
          <a:p>
            <a:pPr marL="285750" indent="-285750">
              <a:buFont typeface="Arial" panose="020B0604020202020204" pitchFamily="34" charset="0"/>
              <a:buChar char="•"/>
              <a:defRPr/>
            </a:pPr>
            <a:r>
              <a:rPr lang="fr-FR" dirty="0">
                <a:solidFill>
                  <a:schemeClr val="bg1"/>
                </a:solidFill>
                <a:latin typeface="+mn-lt"/>
              </a:rPr>
              <a:t>Référence du contrat lié à la facture: </a:t>
            </a:r>
            <a:r>
              <a:rPr lang="fr-FR" b="0" i="1" dirty="0" err="1">
                <a:solidFill>
                  <a:schemeClr val="bg1"/>
                </a:solidFill>
                <a:latin typeface="+mn-lt"/>
              </a:rPr>
              <a:t>ContractDocumentReference:ID</a:t>
            </a:r>
            <a:r>
              <a:rPr lang="fr-FR" b="0" i="1" dirty="0">
                <a:solidFill>
                  <a:schemeClr val="bg1"/>
                </a:solidFill>
                <a:latin typeface="+mn-lt"/>
              </a:rPr>
              <a:t> (</a:t>
            </a:r>
            <a:r>
              <a:rPr lang="fr-FR" b="0" i="1" dirty="0" err="1">
                <a:solidFill>
                  <a:schemeClr val="bg1"/>
                </a:solidFill>
                <a:latin typeface="+mn-lt"/>
              </a:rPr>
              <a:t>Contract</a:t>
            </a:r>
            <a:r>
              <a:rPr lang="fr-FR" b="0" i="1" dirty="0">
                <a:solidFill>
                  <a:schemeClr val="bg1"/>
                </a:solidFill>
                <a:latin typeface="+mn-lt"/>
              </a:rPr>
              <a:t> </a:t>
            </a:r>
            <a:r>
              <a:rPr lang="fr-FR" b="0" i="1" dirty="0" err="1">
                <a:solidFill>
                  <a:schemeClr val="bg1"/>
                </a:solidFill>
                <a:latin typeface="+mn-lt"/>
              </a:rPr>
              <a:t>reference</a:t>
            </a:r>
            <a:r>
              <a:rPr lang="fr-FR" b="0" i="1" dirty="0">
                <a:solidFill>
                  <a:schemeClr val="bg1"/>
                </a:solidFill>
                <a:latin typeface="+mn-lt"/>
              </a:rPr>
              <a:t>)</a:t>
            </a:r>
            <a:br>
              <a:rPr lang="fr-FR" b="0" i="1" dirty="0">
                <a:solidFill>
                  <a:schemeClr val="bg1"/>
                </a:solidFill>
                <a:latin typeface="+mn-lt"/>
              </a:rPr>
            </a:br>
            <a:r>
              <a:rPr lang="fr-FR" b="0" dirty="0">
                <a:solidFill>
                  <a:schemeClr val="bg1"/>
                </a:solidFill>
                <a:latin typeface="+mn-lt"/>
                <a:hlinkClick r:id="rId5"/>
              </a:rPr>
              <a:t>https://docs.peppol.eu/poacc/billing/3.0/syntax/ubl-invoice/cac-ContractDocumentReference/cbc-ID</a:t>
            </a:r>
            <a:r>
              <a:rPr lang="fr-FR" b="0" dirty="0">
                <a:solidFill>
                  <a:schemeClr val="bg1"/>
                </a:solidFill>
                <a:latin typeface="+mn-lt"/>
              </a:rPr>
              <a:t> </a:t>
            </a:r>
          </a:p>
          <a:p>
            <a:pPr marL="285750" indent="-285750">
              <a:buFont typeface="Arial" panose="020B0604020202020204" pitchFamily="34" charset="0"/>
              <a:buChar char="•"/>
              <a:defRPr/>
            </a:pPr>
            <a:r>
              <a:rPr lang="fr-FR" dirty="0">
                <a:solidFill>
                  <a:schemeClr val="bg1"/>
                </a:solidFill>
                <a:latin typeface="+mn-lt"/>
              </a:rPr>
              <a:t>Informations générales sur la facture: </a:t>
            </a:r>
            <a:r>
              <a:rPr lang="fr-FR" b="0" i="1" dirty="0">
                <a:solidFill>
                  <a:schemeClr val="bg1"/>
                </a:solidFill>
                <a:latin typeface="+mn-lt"/>
              </a:rPr>
              <a:t>Note (</a:t>
            </a:r>
            <a:r>
              <a:rPr lang="fr-FR" b="0" i="1" dirty="0" err="1">
                <a:solidFill>
                  <a:schemeClr val="bg1"/>
                </a:solidFill>
                <a:latin typeface="+mn-lt"/>
              </a:rPr>
              <a:t>Invoice</a:t>
            </a:r>
            <a:r>
              <a:rPr lang="fr-FR" b="0" i="1" dirty="0">
                <a:solidFill>
                  <a:schemeClr val="bg1"/>
                </a:solidFill>
                <a:latin typeface="+mn-lt"/>
              </a:rPr>
              <a:t> note)</a:t>
            </a:r>
            <a:br>
              <a:rPr lang="fr-FR" b="0" dirty="0">
                <a:solidFill>
                  <a:schemeClr val="bg1"/>
                </a:solidFill>
                <a:latin typeface="+mn-lt"/>
              </a:rPr>
            </a:br>
            <a:r>
              <a:rPr lang="fr-FR" b="0" dirty="0">
                <a:solidFill>
                  <a:schemeClr val="bg1"/>
                </a:solidFill>
                <a:latin typeface="+mn-lt"/>
                <a:hlinkClick r:id="rId6"/>
              </a:rPr>
              <a:t>https://docs.peppol.eu/poacc/billing/3.0/syntax/ubl-invoice/cbc-Note</a:t>
            </a:r>
            <a:r>
              <a:rPr lang="fr-FR" b="0" dirty="0">
                <a:solidFill>
                  <a:schemeClr val="bg1"/>
                </a:solidFill>
                <a:latin typeface="+mn-lt"/>
              </a:rPr>
              <a:t> </a:t>
            </a:r>
          </a:p>
          <a:p>
            <a:pPr marL="285750" indent="-285750">
              <a:buFont typeface="Arial" panose="020B0604020202020204" pitchFamily="34" charset="0"/>
              <a:buChar char="•"/>
              <a:defRPr/>
            </a:pPr>
            <a:r>
              <a:rPr lang="fr-FR" dirty="0">
                <a:solidFill>
                  <a:schemeClr val="bg1"/>
                </a:solidFill>
                <a:latin typeface="+mn-lt"/>
              </a:rPr>
              <a:t>Modalités de paiement: </a:t>
            </a:r>
            <a:r>
              <a:rPr lang="fr-FR" b="0" i="1" dirty="0" err="1">
                <a:solidFill>
                  <a:schemeClr val="bg1"/>
                </a:solidFill>
                <a:latin typeface="+mn-lt"/>
              </a:rPr>
              <a:t>PaymentTerms:Note</a:t>
            </a:r>
            <a:r>
              <a:rPr lang="fr-FR" b="0" i="1" dirty="0">
                <a:solidFill>
                  <a:schemeClr val="bg1"/>
                </a:solidFill>
                <a:latin typeface="+mn-lt"/>
              </a:rPr>
              <a:t> (</a:t>
            </a:r>
            <a:r>
              <a:rPr lang="fr-FR" b="0" i="1" dirty="0" err="1">
                <a:solidFill>
                  <a:schemeClr val="bg1"/>
                </a:solidFill>
                <a:latin typeface="+mn-lt"/>
              </a:rPr>
              <a:t>Payment</a:t>
            </a:r>
            <a:r>
              <a:rPr lang="fr-FR" b="0" i="1" dirty="0">
                <a:solidFill>
                  <a:schemeClr val="bg1"/>
                </a:solidFill>
                <a:latin typeface="+mn-lt"/>
              </a:rPr>
              <a:t> </a:t>
            </a:r>
            <a:r>
              <a:rPr lang="fr-FR" b="0" i="1" dirty="0" err="1">
                <a:solidFill>
                  <a:schemeClr val="bg1"/>
                </a:solidFill>
                <a:latin typeface="+mn-lt"/>
              </a:rPr>
              <a:t>terms</a:t>
            </a:r>
            <a:r>
              <a:rPr lang="fr-FR" b="0" i="1" dirty="0">
                <a:solidFill>
                  <a:schemeClr val="bg1"/>
                </a:solidFill>
                <a:latin typeface="+mn-lt"/>
              </a:rPr>
              <a:t>) – </a:t>
            </a:r>
            <a:r>
              <a:rPr lang="fr-FR" b="0" dirty="0">
                <a:solidFill>
                  <a:schemeClr val="bg1"/>
                </a:solidFill>
                <a:latin typeface="+mn-lt"/>
              </a:rPr>
              <a:t>p. ex. info sur retenue de garantie</a:t>
            </a:r>
            <a:br>
              <a:rPr lang="fr-FR" b="0" dirty="0">
                <a:solidFill>
                  <a:schemeClr val="bg1"/>
                </a:solidFill>
                <a:latin typeface="+mn-lt"/>
              </a:rPr>
            </a:br>
            <a:r>
              <a:rPr lang="fr-FR" b="0" dirty="0">
                <a:solidFill>
                  <a:schemeClr val="bg1"/>
                </a:solidFill>
                <a:latin typeface="+mn-lt"/>
                <a:hlinkClick r:id="rId7"/>
              </a:rPr>
              <a:t>https://docs.peppol.eu/poacc/billing/3.0/syntax/ubl-invoice/cac-PaymentTerms/cbc-Note</a:t>
            </a:r>
            <a:r>
              <a:rPr lang="fr-FR" b="0" dirty="0">
                <a:solidFill>
                  <a:schemeClr val="bg1"/>
                </a:solidFill>
                <a:latin typeface="+mn-lt"/>
              </a:rPr>
              <a:t> </a:t>
            </a:r>
          </a:p>
          <a:p>
            <a:pPr marL="285750" indent="-285750">
              <a:buFont typeface="Arial" panose="020B0604020202020204" pitchFamily="34" charset="0"/>
              <a:buChar char="•"/>
              <a:defRPr/>
            </a:pPr>
            <a:r>
              <a:rPr lang="fr-FR" dirty="0">
                <a:solidFill>
                  <a:schemeClr val="bg1"/>
                </a:solidFill>
                <a:latin typeface="+mn-lt"/>
              </a:rPr>
              <a:t>ID d’une ligne de </a:t>
            </a:r>
            <a:r>
              <a:rPr lang="fr-FR" dirty="0" err="1">
                <a:solidFill>
                  <a:schemeClr val="bg1"/>
                </a:solidFill>
                <a:latin typeface="+mn-lt"/>
              </a:rPr>
              <a:t>facuration</a:t>
            </a:r>
            <a:r>
              <a:rPr lang="fr-FR" dirty="0">
                <a:solidFill>
                  <a:schemeClr val="bg1"/>
                </a:solidFill>
                <a:latin typeface="+mn-lt"/>
              </a:rPr>
              <a:t>: </a:t>
            </a:r>
            <a:r>
              <a:rPr lang="fr-FR" b="0" i="1" dirty="0" err="1">
                <a:solidFill>
                  <a:schemeClr val="bg1"/>
                </a:solidFill>
                <a:latin typeface="+mn-lt"/>
              </a:rPr>
              <a:t>InvoiceLine:ID</a:t>
            </a:r>
            <a:r>
              <a:rPr lang="fr-FR" b="0" i="1" dirty="0">
                <a:solidFill>
                  <a:schemeClr val="bg1"/>
                </a:solidFill>
                <a:latin typeface="+mn-lt"/>
              </a:rPr>
              <a:t> (</a:t>
            </a:r>
            <a:r>
              <a:rPr lang="fr-FR" b="0" i="1" dirty="0" err="1">
                <a:solidFill>
                  <a:schemeClr val="bg1"/>
                </a:solidFill>
                <a:latin typeface="+mn-lt"/>
              </a:rPr>
              <a:t>Invoice</a:t>
            </a:r>
            <a:r>
              <a:rPr lang="fr-FR" b="0" i="1" dirty="0">
                <a:solidFill>
                  <a:schemeClr val="bg1"/>
                </a:solidFill>
                <a:latin typeface="+mn-lt"/>
              </a:rPr>
              <a:t> line identifier)</a:t>
            </a:r>
            <a:br>
              <a:rPr lang="fr-FR" b="0" dirty="0">
                <a:solidFill>
                  <a:schemeClr val="bg1"/>
                </a:solidFill>
                <a:latin typeface="+mn-lt"/>
              </a:rPr>
            </a:br>
            <a:r>
              <a:rPr lang="fr-FR" b="0" dirty="0">
                <a:solidFill>
                  <a:schemeClr val="bg1"/>
                </a:solidFill>
                <a:latin typeface="+mn-lt"/>
                <a:hlinkClick r:id="rId8"/>
              </a:rPr>
              <a:t>https://docs.peppol.eu/poacc/billing/3.0/syntax/ubl-invoice/cac-InvoiceLine/cbc-ID</a:t>
            </a:r>
            <a:r>
              <a:rPr lang="fr-FR" b="0" dirty="0">
                <a:solidFill>
                  <a:schemeClr val="bg1"/>
                </a:solidFill>
                <a:latin typeface="+mn-lt"/>
              </a:rPr>
              <a:t> </a:t>
            </a:r>
          </a:p>
          <a:p>
            <a:pPr marL="285750" indent="-285750">
              <a:buFont typeface="Arial" panose="020B0604020202020204" pitchFamily="34" charset="0"/>
              <a:buChar char="•"/>
              <a:defRPr/>
            </a:pPr>
            <a:r>
              <a:rPr lang="fr-FR" dirty="0">
                <a:solidFill>
                  <a:schemeClr val="bg1"/>
                </a:solidFill>
                <a:latin typeface="+mn-lt"/>
              </a:rPr>
              <a:t>Nom de l’élément facturé</a:t>
            </a:r>
            <a:r>
              <a:rPr lang="fr-FR" b="0" dirty="0">
                <a:solidFill>
                  <a:schemeClr val="bg1"/>
                </a:solidFill>
                <a:latin typeface="+mn-lt"/>
              </a:rPr>
              <a:t>: </a:t>
            </a:r>
            <a:r>
              <a:rPr lang="fr-FR" b="0" i="1" dirty="0" err="1">
                <a:solidFill>
                  <a:schemeClr val="bg1"/>
                </a:solidFill>
                <a:latin typeface="+mn-lt"/>
              </a:rPr>
              <a:t>InvoiceLine:Item:Name</a:t>
            </a:r>
            <a:r>
              <a:rPr lang="fr-FR" b="0" i="1" dirty="0">
                <a:solidFill>
                  <a:schemeClr val="bg1"/>
                </a:solidFill>
                <a:latin typeface="+mn-lt"/>
              </a:rPr>
              <a:t> (Item </a:t>
            </a:r>
            <a:r>
              <a:rPr lang="fr-FR" b="0" i="1" dirty="0" err="1">
                <a:solidFill>
                  <a:schemeClr val="bg1"/>
                </a:solidFill>
                <a:latin typeface="+mn-lt"/>
              </a:rPr>
              <a:t>name</a:t>
            </a:r>
            <a:r>
              <a:rPr lang="fr-FR" b="0" i="1" dirty="0">
                <a:solidFill>
                  <a:schemeClr val="bg1"/>
                </a:solidFill>
                <a:latin typeface="+mn-lt"/>
              </a:rPr>
              <a:t>)</a:t>
            </a:r>
            <a:br>
              <a:rPr lang="fr-FR" b="0" dirty="0">
                <a:solidFill>
                  <a:schemeClr val="bg1"/>
                </a:solidFill>
                <a:latin typeface="+mn-lt"/>
              </a:rPr>
            </a:br>
            <a:r>
              <a:rPr lang="fr-FR" b="0" dirty="0">
                <a:solidFill>
                  <a:schemeClr val="bg1"/>
                </a:solidFill>
                <a:latin typeface="+mn-lt"/>
                <a:hlinkClick r:id="rId9"/>
              </a:rPr>
              <a:t>https://docs.peppol.eu/poacc/billing/3.0/syntax/ubl-invoice/cac-InvoiceLine/cac-Item/cbc-Name</a:t>
            </a:r>
            <a:r>
              <a:rPr lang="fr-FR" b="0" dirty="0">
                <a:solidFill>
                  <a:schemeClr val="bg1"/>
                </a:solidFill>
                <a:latin typeface="+mn-lt"/>
              </a:rPr>
              <a:t> </a:t>
            </a:r>
          </a:p>
          <a:p>
            <a:pPr marL="285750" indent="-285750">
              <a:buFont typeface="Arial" panose="020B0604020202020204" pitchFamily="34" charset="0"/>
              <a:buChar char="•"/>
              <a:defRPr/>
            </a:pPr>
            <a:r>
              <a:rPr lang="fr-FR" dirty="0">
                <a:solidFill>
                  <a:schemeClr val="bg1"/>
                </a:solidFill>
                <a:latin typeface="+mn-lt"/>
              </a:rPr>
              <a:t>Description de l’élément facturé: </a:t>
            </a:r>
            <a:r>
              <a:rPr lang="fr-FR" b="0" i="1" dirty="0" err="1">
                <a:solidFill>
                  <a:schemeClr val="bg1"/>
                </a:solidFill>
                <a:latin typeface="+mn-lt"/>
              </a:rPr>
              <a:t>InvoiceLine:Item:Description</a:t>
            </a:r>
            <a:r>
              <a:rPr lang="fr-FR" b="0" i="1" dirty="0">
                <a:solidFill>
                  <a:schemeClr val="bg1"/>
                </a:solidFill>
                <a:latin typeface="+mn-lt"/>
              </a:rPr>
              <a:t> (Item description)</a:t>
            </a:r>
            <a:br>
              <a:rPr lang="fr-FR" b="0" dirty="0">
                <a:solidFill>
                  <a:schemeClr val="bg1"/>
                </a:solidFill>
                <a:latin typeface="+mn-lt"/>
              </a:rPr>
            </a:br>
            <a:r>
              <a:rPr lang="fr-FR" b="0" dirty="0">
                <a:solidFill>
                  <a:schemeClr val="bg1"/>
                </a:solidFill>
                <a:latin typeface="+mn-lt"/>
                <a:hlinkClick r:id="rId10"/>
              </a:rPr>
              <a:t>https://docs.peppol.eu/poacc/billing/3.0/syntax/ubl-invoice/cac-InvoiceLine/cac-Item/cbc-Description</a:t>
            </a:r>
            <a:r>
              <a:rPr lang="fr-FR" b="0" dirty="0">
                <a:solidFill>
                  <a:schemeClr val="bg1"/>
                </a:solidFill>
                <a:latin typeface="+mn-lt"/>
              </a:rPr>
              <a:t> </a:t>
            </a:r>
            <a:endParaRPr lang="fr-FR" sz="1800" b="0" dirty="0">
              <a:solidFill>
                <a:schemeClr val="bg1"/>
              </a:solidFill>
              <a:latin typeface="+mn-lt"/>
            </a:endParaRPr>
          </a:p>
        </p:txBody>
      </p:sp>
    </p:spTree>
    <p:extLst>
      <p:ext uri="{BB962C8B-B14F-4D97-AF65-F5344CB8AC3E}">
        <p14:creationId xmlns:p14="http://schemas.microsoft.com/office/powerpoint/2010/main" val="1839446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9"/>
          <p:cNvSpPr>
            <a:spLocks noChangeArrowheads="1"/>
          </p:cNvSpPr>
          <p:nvPr/>
        </p:nvSpPr>
        <p:spPr bwMode="auto">
          <a:xfrm>
            <a:off x="2843213" y="1855788"/>
            <a:ext cx="3744912" cy="3743325"/>
          </a:xfrm>
          <a:prstGeom prst="rect">
            <a:avLst/>
          </a:prstGeom>
          <a:solidFill>
            <a:schemeClr val="bg1">
              <a:alpha val="6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2" name="TextBox 11"/>
          <p:cNvSpPr txBox="1"/>
          <p:nvPr/>
        </p:nvSpPr>
        <p:spPr>
          <a:xfrm>
            <a:off x="4464050" y="2990850"/>
            <a:ext cx="503238" cy="646113"/>
          </a:xfrm>
          <a:prstGeom prst="rect">
            <a:avLst/>
          </a:prstGeom>
          <a:noFill/>
        </p:spPr>
        <p:txBody>
          <a:bodyPr>
            <a:spAutoFit/>
          </a:bodyPr>
          <a:lstStyle/>
          <a:p>
            <a:pPr>
              <a:defRPr/>
            </a:pPr>
            <a:r>
              <a:rPr lang="fr-FR" sz="3600" b="0" dirty="0">
                <a:solidFill>
                  <a:srgbClr val="374D63"/>
                </a:solidFill>
                <a:latin typeface="+mn-lt"/>
              </a:rPr>
              <a:t>3</a:t>
            </a:r>
          </a:p>
        </p:txBody>
      </p:sp>
      <p:sp>
        <p:nvSpPr>
          <p:cNvPr id="10" name="TextBox 9"/>
          <p:cNvSpPr txBox="1"/>
          <p:nvPr/>
        </p:nvSpPr>
        <p:spPr>
          <a:xfrm>
            <a:off x="3167063" y="3856038"/>
            <a:ext cx="3095625" cy="455612"/>
          </a:xfrm>
          <a:prstGeom prst="rect">
            <a:avLst/>
          </a:prstGeom>
          <a:noFill/>
        </p:spPr>
        <p:txBody>
          <a:bodyPr>
            <a:spAutoFit/>
          </a:bodyPr>
          <a:lstStyle/>
          <a:p>
            <a:pPr algn="ctr">
              <a:lnSpc>
                <a:spcPts val="2500"/>
              </a:lnSpc>
              <a:defRPr/>
            </a:pPr>
            <a:r>
              <a:rPr lang="fr-FR" sz="3600" b="0" dirty="0" err="1">
                <a:solidFill>
                  <a:srgbClr val="374D63"/>
                </a:solidFill>
                <a:latin typeface="+mn-lt"/>
              </a:rPr>
              <a:t>eTracking</a:t>
            </a:r>
            <a:endParaRPr lang="fr-FR" altLang="fr-FR" sz="3600" kern="0" dirty="0">
              <a:solidFill>
                <a:srgbClr val="374D63"/>
              </a:solidFill>
              <a:latin typeface="+mn-lt"/>
            </a:endParaRPr>
          </a:p>
        </p:txBody>
      </p:sp>
      <p:pic>
        <p:nvPicPr>
          <p:cNvPr id="4403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338" y="-612775"/>
            <a:ext cx="12192001" cy="759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Oval 14"/>
          <p:cNvSpPr>
            <a:spLocks noChangeArrowheads="1"/>
          </p:cNvSpPr>
          <p:nvPr/>
        </p:nvSpPr>
        <p:spPr bwMode="auto">
          <a:xfrm>
            <a:off x="2771775" y="1665288"/>
            <a:ext cx="3600450" cy="3527425"/>
          </a:xfrm>
          <a:prstGeom prst="rect">
            <a:avLst/>
          </a:prstGeom>
          <a:solidFill>
            <a:srgbClr val="FFFFFF">
              <a:alpha val="9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1" name="TextBox 10"/>
          <p:cNvSpPr txBox="1"/>
          <p:nvPr/>
        </p:nvSpPr>
        <p:spPr>
          <a:xfrm>
            <a:off x="3203575" y="3328988"/>
            <a:ext cx="2736850" cy="1200329"/>
          </a:xfrm>
          <a:prstGeom prst="rect">
            <a:avLst/>
          </a:prstGeom>
          <a:noFill/>
        </p:spPr>
        <p:txBody>
          <a:bodyPr>
            <a:spAutoFit/>
          </a:bodyPr>
          <a:lstStyle/>
          <a:p>
            <a:pPr algn="ctr">
              <a:defRPr/>
            </a:pPr>
            <a:r>
              <a:rPr lang="fr-FR" sz="3600" b="0" dirty="0">
                <a:solidFill>
                  <a:srgbClr val="374D63"/>
                </a:solidFill>
                <a:latin typeface="+mn-lt"/>
              </a:rPr>
              <a:t>Principaux</a:t>
            </a:r>
          </a:p>
          <a:p>
            <a:pPr algn="ctr">
              <a:defRPr/>
            </a:pPr>
            <a:r>
              <a:rPr lang="fr-FR" sz="3600" b="0" dirty="0">
                <a:solidFill>
                  <a:srgbClr val="374D63"/>
                </a:solidFill>
                <a:latin typeface="+mn-lt"/>
              </a:rPr>
              <a:t>liens </a:t>
            </a:r>
          </a:p>
        </p:txBody>
      </p:sp>
      <p:sp>
        <p:nvSpPr>
          <p:cNvPr id="13" name="TextBox 12"/>
          <p:cNvSpPr txBox="1"/>
          <p:nvPr/>
        </p:nvSpPr>
        <p:spPr>
          <a:xfrm>
            <a:off x="4319588" y="2759075"/>
            <a:ext cx="504825" cy="646113"/>
          </a:xfrm>
          <a:prstGeom prst="rect">
            <a:avLst/>
          </a:prstGeom>
          <a:noFill/>
        </p:spPr>
        <p:txBody>
          <a:bodyPr>
            <a:spAutoFit/>
          </a:bodyPr>
          <a:lstStyle/>
          <a:p>
            <a:pPr>
              <a:defRPr/>
            </a:pPr>
            <a:r>
              <a:rPr lang="fr-FR" sz="3600" b="0" dirty="0">
                <a:solidFill>
                  <a:srgbClr val="374D63"/>
                </a:solidFill>
                <a:latin typeface="+mn-lt"/>
              </a:rPr>
              <a:t>7</a:t>
            </a:r>
          </a:p>
        </p:txBody>
      </p:sp>
    </p:spTree>
    <p:extLst>
      <p:ext uri="{BB962C8B-B14F-4D97-AF65-F5344CB8AC3E}">
        <p14:creationId xmlns:p14="http://schemas.microsoft.com/office/powerpoint/2010/main" val="2171414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1052513"/>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23528" y="1341438"/>
            <a:ext cx="7777162" cy="477054"/>
          </a:xfrm>
          <a:prstGeom prst="rect">
            <a:avLst/>
          </a:prstGeom>
          <a:noFill/>
        </p:spPr>
        <p:txBody>
          <a:bodyPr>
            <a:spAutoFit/>
          </a:bodyPr>
          <a:lstStyle/>
          <a:p>
            <a:pPr>
              <a:defRPr/>
            </a:pPr>
            <a:r>
              <a:rPr lang="fr-FR" sz="2500" b="0" dirty="0">
                <a:solidFill>
                  <a:schemeClr val="bg1"/>
                </a:solidFill>
                <a:latin typeface="+mn-lt"/>
              </a:rPr>
              <a:t>Principaux liens intéressants</a:t>
            </a:r>
          </a:p>
        </p:txBody>
      </p:sp>
      <p:sp>
        <p:nvSpPr>
          <p:cNvPr id="6" name="TextBox 5">
            <a:extLst>
              <a:ext uri="{FF2B5EF4-FFF2-40B4-BE49-F238E27FC236}">
                <a16:creationId xmlns:a16="http://schemas.microsoft.com/office/drawing/2014/main" id="{2BD3C836-A567-4A9F-BF0A-B57E78E0D60E}"/>
              </a:ext>
            </a:extLst>
          </p:cNvPr>
          <p:cNvSpPr txBox="1"/>
          <p:nvPr/>
        </p:nvSpPr>
        <p:spPr>
          <a:xfrm>
            <a:off x="344461" y="1916832"/>
            <a:ext cx="8712200" cy="4801314"/>
          </a:xfrm>
          <a:prstGeom prst="rect">
            <a:avLst/>
          </a:prstGeom>
          <a:noFill/>
        </p:spPr>
        <p:txBody>
          <a:bodyPr wrap="square">
            <a:spAutoFit/>
          </a:bodyPr>
          <a:lstStyle/>
          <a:p>
            <a:pPr marL="285750" indent="-285750">
              <a:buFont typeface="Arial" panose="020B0604020202020204" pitchFamily="34" charset="0"/>
              <a:buChar char="•"/>
              <a:defRPr/>
            </a:pPr>
            <a:r>
              <a:rPr lang="fr-FR" sz="1800" b="0" dirty="0">
                <a:solidFill>
                  <a:schemeClr val="bg1"/>
                </a:solidFill>
                <a:latin typeface="+mn-lt"/>
              </a:rPr>
              <a:t>Nouveau site fédérateur :</a:t>
            </a:r>
            <a:br>
              <a:rPr lang="fr-FR" sz="1800" b="0" dirty="0">
                <a:solidFill>
                  <a:schemeClr val="bg1"/>
                </a:solidFill>
                <a:latin typeface="+mn-lt"/>
              </a:rPr>
            </a:br>
            <a:r>
              <a:rPr lang="fr-FR" sz="1800" b="0" dirty="0">
                <a:solidFill>
                  <a:schemeClr val="bg1"/>
                </a:solidFill>
                <a:latin typeface="+mn-lt"/>
                <a:hlinkClick r:id="rId3">
                  <a:extLst>
                    <a:ext uri="{A12FA001-AC4F-418D-AE19-62706E023703}">
                      <ahyp:hlinkClr xmlns:ahyp="http://schemas.microsoft.com/office/drawing/2018/hyperlinkcolor" val="tx"/>
                    </a:ext>
                  </a:extLst>
                </a:hlinkClick>
              </a:rPr>
              <a:t>https://e-facturation.lu </a:t>
            </a:r>
            <a:endParaRPr lang="fr-FR" sz="1800" b="0" dirty="0">
              <a:solidFill>
                <a:schemeClr val="bg1"/>
              </a:solidFill>
              <a:latin typeface="+mn-lt"/>
            </a:endParaRP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Dossier « Facturation électronique » du site du ministère de la Digitalisation :</a:t>
            </a:r>
            <a:br>
              <a:rPr lang="fr-FR" sz="1800" b="0" dirty="0">
                <a:solidFill>
                  <a:schemeClr val="bg1"/>
                </a:solidFill>
                <a:latin typeface="+mn-lt"/>
              </a:rPr>
            </a:br>
            <a:r>
              <a:rPr lang="fr-FR" sz="1800" b="0" dirty="0">
                <a:solidFill>
                  <a:schemeClr val="bg1"/>
                </a:solidFill>
                <a:latin typeface="+mn-lt"/>
                <a:hlinkClick r:id="rId4">
                  <a:extLst>
                    <a:ext uri="{A12FA001-AC4F-418D-AE19-62706E023703}">
                      <ahyp:hlinkClr xmlns:ahyp="http://schemas.microsoft.com/office/drawing/2018/hyperlinkcolor" val="tx"/>
                    </a:ext>
                  </a:extLst>
                </a:hlinkClick>
              </a:rPr>
              <a:t>https://digital.gouvernement.lu/fr/dossiers/2021/facturation-electronique.html</a:t>
            </a:r>
            <a:r>
              <a:rPr lang="fr-FR" sz="1800" b="0" dirty="0">
                <a:solidFill>
                  <a:schemeClr val="bg1"/>
                </a:solidFill>
                <a:latin typeface="+mn-lt"/>
              </a:rPr>
              <a:t> </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Texte consolidé de la </a:t>
            </a:r>
            <a:r>
              <a:rPr lang="fr-FR" sz="1800" b="0" i="1" dirty="0">
                <a:solidFill>
                  <a:schemeClr val="bg1"/>
                </a:solidFill>
                <a:latin typeface="+mn-lt"/>
              </a:rPr>
              <a:t>Loi modifiée du 16 mai 2019 relative à la facturation électronique dans le cadre des marchés publics et des contrats de concession</a:t>
            </a:r>
            <a:r>
              <a:rPr lang="fr-FR" sz="1800" b="0" dirty="0">
                <a:solidFill>
                  <a:schemeClr val="bg1"/>
                </a:solidFill>
                <a:latin typeface="+mn-lt"/>
              </a:rPr>
              <a:t> :</a:t>
            </a:r>
            <a:br>
              <a:rPr lang="fr-FR" sz="1800" b="0" i="1" dirty="0">
                <a:solidFill>
                  <a:schemeClr val="bg1"/>
                </a:solidFill>
                <a:latin typeface="+mn-lt"/>
              </a:rPr>
            </a:br>
            <a:r>
              <a:rPr lang="fr-FR" sz="1800" b="0" dirty="0">
                <a:solidFill>
                  <a:schemeClr val="bg1"/>
                </a:solidFill>
                <a:latin typeface="+mn-lt"/>
                <a:hlinkClick r:id="rId5">
                  <a:extLst>
                    <a:ext uri="{A12FA001-AC4F-418D-AE19-62706E023703}">
                      <ahyp:hlinkClr xmlns:ahyp="http://schemas.microsoft.com/office/drawing/2018/hyperlinkcolor" val="tx"/>
                    </a:ext>
                  </a:extLst>
                </a:hlinkClick>
              </a:rPr>
              <a:t>https://legilux.public.lu/eli/etat/leg/loi/2019/05/16/a345/consolide/20211218</a:t>
            </a:r>
            <a:endParaRPr lang="fr-FR" sz="1800" b="0" dirty="0">
              <a:solidFill>
                <a:schemeClr val="bg1"/>
              </a:solidFill>
              <a:latin typeface="+mn-lt"/>
            </a:endParaRP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i="1" dirty="0">
                <a:solidFill>
                  <a:schemeClr val="bg1"/>
                </a:solidFill>
                <a:latin typeface="+mn-lt"/>
              </a:rPr>
              <a:t>Règlement grand-ducal du 13 décembre 2021 portant fixation du réseau de livraison commun et des solutions techniques alternatives utilisées pour la facturation électronique dans le cadre des marchés publics et des contrats de concession</a:t>
            </a:r>
            <a:r>
              <a:rPr lang="fr-FR" sz="1800" b="0" dirty="0">
                <a:solidFill>
                  <a:schemeClr val="bg1"/>
                </a:solidFill>
                <a:latin typeface="+mn-lt"/>
              </a:rPr>
              <a:t> :</a:t>
            </a:r>
            <a:br>
              <a:rPr lang="fr-FR" sz="1800" b="0" dirty="0">
                <a:solidFill>
                  <a:schemeClr val="bg1"/>
                </a:solidFill>
                <a:latin typeface="+mn-lt"/>
              </a:rPr>
            </a:br>
            <a:r>
              <a:rPr lang="fr-FR" sz="1800" b="0" dirty="0">
                <a:solidFill>
                  <a:schemeClr val="bg1"/>
                </a:solidFill>
                <a:latin typeface="+mn-lt"/>
                <a:hlinkClick r:id="rId6">
                  <a:extLst>
                    <a:ext uri="{A12FA001-AC4F-418D-AE19-62706E023703}">
                      <ahyp:hlinkClr xmlns:ahyp="http://schemas.microsoft.com/office/drawing/2018/hyperlinkcolor" val="tx"/>
                    </a:ext>
                  </a:extLst>
                </a:hlinkClick>
              </a:rPr>
              <a:t>https://legilux.public.lu/eli/etat/leg/rgd/2021/12/13/a870/jo</a:t>
            </a:r>
            <a:endParaRPr lang="fr-FR" sz="1800" b="0" dirty="0">
              <a:solidFill>
                <a:schemeClr val="bg1"/>
              </a:solidFill>
              <a:latin typeface="+mn-lt"/>
            </a:endParaRP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Le réseau de livraison commun Peppol :</a:t>
            </a:r>
            <a:br>
              <a:rPr lang="fr-FR" sz="1800" b="0" dirty="0">
                <a:solidFill>
                  <a:schemeClr val="bg1"/>
                </a:solidFill>
                <a:latin typeface="+mn-lt"/>
              </a:rPr>
            </a:br>
            <a:r>
              <a:rPr lang="fr-FR" sz="1800" b="0" dirty="0">
                <a:solidFill>
                  <a:schemeClr val="bg1"/>
                </a:solidFill>
                <a:latin typeface="+mn-lt"/>
                <a:hlinkClick r:id="rId7">
                  <a:extLst>
                    <a:ext uri="{A12FA001-AC4F-418D-AE19-62706E023703}">
                      <ahyp:hlinkClr xmlns:ahyp="http://schemas.microsoft.com/office/drawing/2018/hyperlinkcolor" val="tx"/>
                    </a:ext>
                  </a:extLst>
                </a:hlinkClick>
              </a:rPr>
              <a:t>https://peppol.eu</a:t>
            </a:r>
            <a:r>
              <a:rPr lang="fr-FR" sz="1800" b="0" dirty="0">
                <a:solidFill>
                  <a:schemeClr val="bg1"/>
                </a:solidFill>
                <a:latin typeface="+mn-lt"/>
              </a:rPr>
              <a:t> et </a:t>
            </a:r>
            <a:r>
              <a:rPr lang="fr-FR" sz="1800" b="0" dirty="0">
                <a:solidFill>
                  <a:schemeClr val="bg1"/>
                </a:solidFill>
                <a:latin typeface="+mn-lt"/>
                <a:hlinkClick r:id="rId8">
                  <a:extLst>
                    <a:ext uri="{A12FA001-AC4F-418D-AE19-62706E023703}">
                      <ahyp:hlinkClr xmlns:ahyp="http://schemas.microsoft.com/office/drawing/2018/hyperlinkcolor" val="tx"/>
                    </a:ext>
                  </a:extLst>
                </a:hlinkClick>
              </a:rPr>
              <a:t>https://peppol.org</a:t>
            </a:r>
            <a:r>
              <a:rPr lang="fr-FR" sz="1800" b="0" dirty="0">
                <a:solidFill>
                  <a:schemeClr val="bg1"/>
                </a:solidFill>
                <a:latin typeface="+mn-lt"/>
              </a:rPr>
              <a:t> </a:t>
            </a:r>
          </a:p>
        </p:txBody>
      </p:sp>
    </p:spTree>
    <p:extLst>
      <p:ext uri="{BB962C8B-B14F-4D97-AF65-F5344CB8AC3E}">
        <p14:creationId xmlns:p14="http://schemas.microsoft.com/office/powerpoint/2010/main" val="1009277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0"/>
            <a:ext cx="9144000" cy="6858000"/>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lb-LU" altLang="fr-FR" sz="1600" dirty="0">
              <a:solidFill>
                <a:srgbClr val="003366"/>
              </a:solidFill>
              <a:latin typeface="Arial" panose="020B0604020202020204" pitchFamily="34" charset="0"/>
            </a:endParaRPr>
          </a:p>
        </p:txBody>
      </p:sp>
      <p:sp>
        <p:nvSpPr>
          <p:cNvPr id="12" name="TextBox 11"/>
          <p:cNvSpPr txBox="1"/>
          <p:nvPr/>
        </p:nvSpPr>
        <p:spPr>
          <a:xfrm>
            <a:off x="597720" y="3717032"/>
            <a:ext cx="8150743" cy="2800767"/>
          </a:xfrm>
          <a:prstGeom prst="rect">
            <a:avLst/>
          </a:prstGeom>
          <a:noFill/>
        </p:spPr>
        <p:txBody>
          <a:bodyPr wrap="square" rtlCol="0">
            <a:spAutoFit/>
          </a:bodyPr>
          <a:lstStyle/>
          <a:p>
            <a:r>
              <a:rPr lang="en-US" b="0" cap="all" dirty="0">
                <a:solidFill>
                  <a:schemeClr val="bg1"/>
                </a:solidFill>
                <a:latin typeface="+mn-lt"/>
                <a:cs typeface="Times New Roman" panose="02020603050405020304" pitchFamily="18" charset="0"/>
              </a:rPr>
              <a:t>Le Gouvernement du Grand-</a:t>
            </a:r>
            <a:r>
              <a:rPr lang="en-US" b="0" cap="all" dirty="0" err="1">
                <a:solidFill>
                  <a:schemeClr val="bg1"/>
                </a:solidFill>
                <a:latin typeface="+mn-lt"/>
                <a:cs typeface="Times New Roman" panose="02020603050405020304" pitchFamily="18" charset="0"/>
              </a:rPr>
              <a:t>Duché</a:t>
            </a:r>
            <a:r>
              <a:rPr lang="en-US" b="0" cap="all" dirty="0">
                <a:solidFill>
                  <a:schemeClr val="bg1"/>
                </a:solidFill>
                <a:latin typeface="+mn-lt"/>
                <a:cs typeface="Times New Roman" panose="02020603050405020304" pitchFamily="18" charset="0"/>
              </a:rPr>
              <a:t> de Luxembourg</a:t>
            </a:r>
          </a:p>
          <a:p>
            <a:endParaRPr lang="en-US" b="0" cap="all" dirty="0">
              <a:solidFill>
                <a:schemeClr val="bg1"/>
              </a:solidFill>
              <a:latin typeface="+mn-lt"/>
              <a:cs typeface="Times New Roman" panose="02020603050405020304" pitchFamily="18" charset="0"/>
            </a:endParaRPr>
          </a:p>
          <a:p>
            <a:r>
              <a:rPr lang="en-US" b="0" dirty="0" err="1">
                <a:solidFill>
                  <a:schemeClr val="bg1"/>
                </a:solidFill>
                <a:latin typeface="+mn-lt"/>
                <a:cs typeface="Times New Roman" panose="02020603050405020304" pitchFamily="18" charset="0"/>
              </a:rPr>
              <a:t>Équipe</a:t>
            </a:r>
            <a:r>
              <a:rPr lang="en-US" b="0" dirty="0">
                <a:solidFill>
                  <a:schemeClr val="bg1"/>
                </a:solidFill>
                <a:latin typeface="+mn-lt"/>
                <a:cs typeface="Times New Roman" panose="02020603050405020304" pitchFamily="18" charset="0"/>
              </a:rPr>
              <a:t> </a:t>
            </a:r>
            <a:r>
              <a:rPr lang="en-US" b="0" dirty="0" err="1">
                <a:solidFill>
                  <a:schemeClr val="bg1"/>
                </a:solidFill>
                <a:latin typeface="+mn-lt"/>
                <a:cs typeface="Times New Roman" panose="02020603050405020304" pitchFamily="18" charset="0"/>
              </a:rPr>
              <a:t>eFacturation</a:t>
            </a:r>
            <a:endParaRPr lang="en-US" b="0" dirty="0">
              <a:solidFill>
                <a:schemeClr val="bg1"/>
              </a:solidFill>
              <a:latin typeface="+mn-lt"/>
              <a:cs typeface="Times New Roman" panose="02020603050405020304" pitchFamily="18" charset="0"/>
            </a:endParaRPr>
          </a:p>
          <a:p>
            <a:r>
              <a:rPr lang="en-US" b="0" dirty="0" err="1">
                <a:solidFill>
                  <a:schemeClr val="bg1"/>
                </a:solidFill>
                <a:latin typeface="+mn-lt"/>
                <a:cs typeface="Times New Roman" panose="02020603050405020304" pitchFamily="18" charset="0"/>
              </a:rPr>
              <a:t>Ministère</a:t>
            </a:r>
            <a:r>
              <a:rPr lang="en-US" b="0" dirty="0">
                <a:solidFill>
                  <a:schemeClr val="bg1"/>
                </a:solidFill>
                <a:latin typeface="+mn-lt"/>
                <a:cs typeface="Times New Roman" panose="02020603050405020304" pitchFamily="18" charset="0"/>
              </a:rPr>
              <a:t> de la </a:t>
            </a:r>
            <a:r>
              <a:rPr lang="en-US" b="0" dirty="0" err="1">
                <a:solidFill>
                  <a:schemeClr val="bg1"/>
                </a:solidFill>
                <a:latin typeface="+mn-lt"/>
                <a:cs typeface="Times New Roman" panose="02020603050405020304" pitchFamily="18" charset="0"/>
              </a:rPr>
              <a:t>Digitalisation</a:t>
            </a:r>
            <a:endParaRPr lang="en-US" b="0" dirty="0">
              <a:solidFill>
                <a:schemeClr val="bg1"/>
              </a:solidFill>
              <a:latin typeface="+mn-lt"/>
              <a:cs typeface="Times New Roman" panose="02020603050405020304" pitchFamily="18" charset="0"/>
            </a:endParaRPr>
          </a:p>
          <a:p>
            <a:r>
              <a:rPr lang="fr-FR" b="0" dirty="0">
                <a:solidFill>
                  <a:schemeClr val="bg1"/>
                </a:solidFill>
                <a:latin typeface="+mn-lt"/>
                <a:cs typeface="Times New Roman" panose="02020603050405020304" pitchFamily="18" charset="0"/>
              </a:rPr>
              <a:t>4, rue de la Congrégation</a:t>
            </a:r>
          </a:p>
          <a:p>
            <a:r>
              <a:rPr lang="fr-FR" b="0" dirty="0">
                <a:solidFill>
                  <a:schemeClr val="bg1"/>
                </a:solidFill>
                <a:latin typeface="+mn-lt"/>
                <a:cs typeface="Times New Roman" panose="02020603050405020304" pitchFamily="18" charset="0"/>
              </a:rPr>
              <a:t>L-1352 Luxembourg </a:t>
            </a:r>
          </a:p>
          <a:p>
            <a:endParaRPr lang="en-US" b="0" dirty="0">
              <a:solidFill>
                <a:schemeClr val="bg1"/>
              </a:solidFill>
              <a:latin typeface="+mn-lt"/>
              <a:cs typeface="Times New Roman" panose="02020603050405020304" pitchFamily="18" charset="0"/>
            </a:endParaRPr>
          </a:p>
          <a:p>
            <a:r>
              <a:rPr lang="en-US" b="0" dirty="0" err="1">
                <a:solidFill>
                  <a:schemeClr val="bg1"/>
                </a:solidFill>
                <a:latin typeface="+mn-lt"/>
                <a:cs typeface="Times New Roman" panose="02020603050405020304" pitchFamily="18" charset="0"/>
              </a:rPr>
              <a:t>Tél</a:t>
            </a:r>
            <a:r>
              <a:rPr lang="en-US" b="0" dirty="0">
                <a:solidFill>
                  <a:schemeClr val="bg1"/>
                </a:solidFill>
                <a:latin typeface="+mn-lt"/>
                <a:cs typeface="Times New Roman" panose="02020603050405020304" pitchFamily="18" charset="0"/>
              </a:rPr>
              <a:t>. : (+352) 247-72155</a:t>
            </a:r>
          </a:p>
          <a:p>
            <a:r>
              <a:rPr lang="en-US" b="0" dirty="0">
                <a:solidFill>
                  <a:schemeClr val="bg1"/>
                </a:solidFill>
                <a:latin typeface="+mn-lt"/>
                <a:cs typeface="Times New Roman" panose="02020603050405020304" pitchFamily="18" charset="0"/>
              </a:rPr>
              <a:t>E-mail : </a:t>
            </a:r>
            <a:r>
              <a:rPr lang="en-US" b="0" dirty="0">
                <a:solidFill>
                  <a:schemeClr val="bg1"/>
                </a:solidFill>
                <a:latin typeface="+mn-lt"/>
                <a:cs typeface="Times New Roman" panose="02020603050405020304" pitchFamily="18" charset="0"/>
                <a:hlinkClick r:id="rId3"/>
              </a:rPr>
              <a:t>info@efact.public.lu</a:t>
            </a:r>
            <a:endParaRPr lang="en-US" b="0" dirty="0">
              <a:solidFill>
                <a:schemeClr val="bg1"/>
              </a:solidFill>
              <a:latin typeface="+mn-lt"/>
              <a:cs typeface="Times New Roman" panose="02020603050405020304" pitchFamily="18" charset="0"/>
            </a:endParaRPr>
          </a:p>
          <a:p>
            <a:r>
              <a:rPr lang="en-US" b="0" u="sng" dirty="0">
                <a:solidFill>
                  <a:schemeClr val="bg1"/>
                </a:solidFill>
                <a:latin typeface="+mn-lt"/>
                <a:cs typeface="Times New Roman" panose="02020603050405020304" pitchFamily="18" charset="0"/>
              </a:rPr>
              <a:t>www.digitalisation.lu</a:t>
            </a:r>
          </a:p>
          <a:p>
            <a:r>
              <a:rPr lang="en-US" b="0" dirty="0">
                <a:solidFill>
                  <a:schemeClr val="bg1"/>
                </a:solidFill>
                <a:latin typeface="+mn-lt"/>
                <a:cs typeface="Times New Roman" panose="02020603050405020304" pitchFamily="18" charset="0"/>
              </a:rPr>
              <a:t> </a:t>
            </a:r>
            <a:endParaRPr lang="fr-FR" b="0" dirty="0">
              <a:solidFill>
                <a:schemeClr val="bg1"/>
              </a:solidFill>
              <a:latin typeface="+mn-lt"/>
              <a:cs typeface="Times New Roman" panose="02020603050405020304" pitchFamily="18" charset="0"/>
            </a:endParaRPr>
          </a:p>
        </p:txBody>
      </p:sp>
      <p:sp>
        <p:nvSpPr>
          <p:cNvPr id="5" name="TextBox 4">
            <a:extLst>
              <a:ext uri="{FF2B5EF4-FFF2-40B4-BE49-F238E27FC236}">
                <a16:creationId xmlns:a16="http://schemas.microsoft.com/office/drawing/2014/main" id="{C09A4FA2-2727-4088-B7E1-97121E75AF7C}"/>
              </a:ext>
            </a:extLst>
          </p:cNvPr>
          <p:cNvSpPr txBox="1"/>
          <p:nvPr/>
        </p:nvSpPr>
        <p:spPr>
          <a:xfrm>
            <a:off x="597721" y="620688"/>
            <a:ext cx="7510753" cy="477054"/>
          </a:xfrm>
          <a:prstGeom prst="rect">
            <a:avLst/>
          </a:prstGeom>
          <a:noFill/>
        </p:spPr>
        <p:txBody>
          <a:bodyPr wrap="square">
            <a:spAutoFit/>
          </a:bodyPr>
          <a:lstStyle/>
          <a:p>
            <a:pPr>
              <a:defRPr/>
            </a:pPr>
            <a:r>
              <a:rPr lang="fr-FR" sz="2500" b="0" dirty="0">
                <a:solidFill>
                  <a:schemeClr val="bg1"/>
                </a:solidFill>
                <a:latin typeface="+mn-lt"/>
              </a:rPr>
              <a:t>Questions ?</a:t>
            </a:r>
          </a:p>
        </p:txBody>
      </p:sp>
    </p:spTree>
    <p:extLst>
      <p:ext uri="{BB962C8B-B14F-4D97-AF65-F5344CB8AC3E}">
        <p14:creationId xmlns:p14="http://schemas.microsoft.com/office/powerpoint/2010/main" val="357933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Motifs</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2060848"/>
            <a:ext cx="8281168" cy="3970318"/>
          </a:xfrm>
          <a:prstGeom prst="rect">
            <a:avLst/>
          </a:prstGeom>
          <a:noFill/>
        </p:spPr>
        <p:txBody>
          <a:bodyPr wrap="square">
            <a:spAutoFit/>
          </a:bodyPr>
          <a:lstStyle/>
          <a:p>
            <a:pPr marL="285750" indent="-285750">
              <a:buFont typeface="Arial" panose="020B0604020202020204" pitchFamily="34" charset="0"/>
              <a:buChar char="•"/>
              <a:defRPr/>
            </a:pPr>
            <a:r>
              <a:rPr lang="fr-FR" sz="1800" b="0" dirty="0">
                <a:solidFill>
                  <a:schemeClr val="bg1"/>
                </a:solidFill>
                <a:latin typeface="+mn-lt"/>
              </a:rPr>
              <a:t>Facturation électronique déjà obligatoire dans de nombreux pays</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Opportunités considérables : coûts fortement réduits, rapidité, efficience, efficacité, simplicité, utilisable pas seulement dans le B2G mais aussi dans le B2B et même dans le B2C</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Objectif principal: « contribuer, via une amélioration de la productivité des entreprises, à l’accroissement de la compétitivité du secteur privé et donc de la compétitivité de l’économie luxembourgeoise en général »</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Sans initiative forte et déterminée du pouvoir public, il n’y aura pas de progrès significatif dans le secteur privé.</a:t>
            </a:r>
          </a:p>
          <a:p>
            <a:pPr marL="285750" indent="-285750">
              <a:buFont typeface="Arial" panose="020B0604020202020204" pitchFamily="34" charset="0"/>
              <a:buChar char="•"/>
              <a:defRPr/>
            </a:pPr>
            <a:endParaRPr lang="fr-FR" sz="1800" b="0" dirty="0">
              <a:solidFill>
                <a:schemeClr val="bg1"/>
              </a:solidFill>
              <a:latin typeface="+mn-lt"/>
            </a:endParaRPr>
          </a:p>
          <a:p>
            <a:pPr marL="285750" indent="-285750">
              <a:buFont typeface="Arial" panose="020B0604020202020204" pitchFamily="34" charset="0"/>
              <a:buChar char="•"/>
              <a:defRPr/>
            </a:pPr>
            <a:r>
              <a:rPr lang="fr-FR" sz="1800" b="0" dirty="0">
                <a:solidFill>
                  <a:schemeClr val="bg1"/>
                </a:solidFill>
                <a:latin typeface="+mn-lt"/>
              </a:rPr>
              <a:t>Nécessité d’agir via voie législative pour créer la dynamique nécessaire</a:t>
            </a:r>
          </a:p>
        </p:txBody>
      </p:sp>
    </p:spTree>
    <p:extLst>
      <p:ext uri="{BB962C8B-B14F-4D97-AF65-F5344CB8AC3E}">
        <p14:creationId xmlns:p14="http://schemas.microsoft.com/office/powerpoint/2010/main" val="2686138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9"/>
          <p:cNvSpPr>
            <a:spLocks noChangeArrowheads="1"/>
          </p:cNvSpPr>
          <p:nvPr/>
        </p:nvSpPr>
        <p:spPr bwMode="auto">
          <a:xfrm>
            <a:off x="2843213" y="1855788"/>
            <a:ext cx="3744912" cy="3743325"/>
          </a:xfrm>
          <a:prstGeom prst="rect">
            <a:avLst/>
          </a:prstGeom>
          <a:solidFill>
            <a:schemeClr val="bg1">
              <a:alpha val="6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2" name="TextBox 11"/>
          <p:cNvSpPr txBox="1"/>
          <p:nvPr/>
        </p:nvSpPr>
        <p:spPr>
          <a:xfrm>
            <a:off x="4464050" y="2990850"/>
            <a:ext cx="503238" cy="646113"/>
          </a:xfrm>
          <a:prstGeom prst="rect">
            <a:avLst/>
          </a:prstGeom>
          <a:noFill/>
        </p:spPr>
        <p:txBody>
          <a:bodyPr>
            <a:spAutoFit/>
          </a:bodyPr>
          <a:lstStyle/>
          <a:p>
            <a:pPr>
              <a:defRPr/>
            </a:pPr>
            <a:r>
              <a:rPr lang="fr-FR" sz="3600" b="0" dirty="0">
                <a:solidFill>
                  <a:srgbClr val="374D63"/>
                </a:solidFill>
                <a:latin typeface="+mn-lt"/>
              </a:rPr>
              <a:t>3</a:t>
            </a:r>
          </a:p>
        </p:txBody>
      </p:sp>
      <p:sp>
        <p:nvSpPr>
          <p:cNvPr id="10" name="TextBox 9"/>
          <p:cNvSpPr txBox="1"/>
          <p:nvPr/>
        </p:nvSpPr>
        <p:spPr>
          <a:xfrm>
            <a:off x="3167063" y="3856038"/>
            <a:ext cx="3095625" cy="455612"/>
          </a:xfrm>
          <a:prstGeom prst="rect">
            <a:avLst/>
          </a:prstGeom>
          <a:noFill/>
        </p:spPr>
        <p:txBody>
          <a:bodyPr>
            <a:spAutoFit/>
          </a:bodyPr>
          <a:lstStyle/>
          <a:p>
            <a:pPr algn="ctr">
              <a:lnSpc>
                <a:spcPts val="2500"/>
              </a:lnSpc>
              <a:defRPr/>
            </a:pPr>
            <a:r>
              <a:rPr lang="fr-FR" sz="3600" b="0" dirty="0" err="1">
                <a:solidFill>
                  <a:srgbClr val="374D63"/>
                </a:solidFill>
                <a:latin typeface="+mn-lt"/>
              </a:rPr>
              <a:t>eTracking</a:t>
            </a:r>
            <a:endParaRPr lang="fr-FR" altLang="fr-FR" sz="3600" kern="0" dirty="0">
              <a:solidFill>
                <a:srgbClr val="374D63"/>
              </a:solidFill>
              <a:latin typeface="+mn-lt"/>
            </a:endParaRPr>
          </a:p>
        </p:txBody>
      </p:sp>
      <p:pic>
        <p:nvPicPr>
          <p:cNvPr id="4403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338" y="-612775"/>
            <a:ext cx="12192001" cy="759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Oval 14"/>
          <p:cNvSpPr>
            <a:spLocks noChangeArrowheads="1"/>
          </p:cNvSpPr>
          <p:nvPr/>
        </p:nvSpPr>
        <p:spPr bwMode="auto">
          <a:xfrm>
            <a:off x="2771775" y="1665288"/>
            <a:ext cx="3600450" cy="3527425"/>
          </a:xfrm>
          <a:prstGeom prst="rect">
            <a:avLst/>
          </a:prstGeom>
          <a:solidFill>
            <a:srgbClr val="FFFFFF">
              <a:alpha val="9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algn="ctr" eaLnBrk="1" hangingPunct="1">
              <a:spcBef>
                <a:spcPct val="0"/>
              </a:spcBef>
              <a:buFontTx/>
              <a:buNone/>
            </a:pPr>
            <a:endParaRPr lang="fr-FR" altLang="fr-FR" sz="1600">
              <a:solidFill>
                <a:srgbClr val="003366"/>
              </a:solidFill>
              <a:latin typeface="Arial" panose="020B0604020202020204" pitchFamily="34" charset="0"/>
            </a:endParaRPr>
          </a:p>
        </p:txBody>
      </p:sp>
      <p:sp>
        <p:nvSpPr>
          <p:cNvPr id="11" name="TextBox 10"/>
          <p:cNvSpPr txBox="1"/>
          <p:nvPr/>
        </p:nvSpPr>
        <p:spPr>
          <a:xfrm>
            <a:off x="3203575" y="3328988"/>
            <a:ext cx="2736850" cy="1754326"/>
          </a:xfrm>
          <a:prstGeom prst="rect">
            <a:avLst/>
          </a:prstGeom>
          <a:noFill/>
        </p:spPr>
        <p:txBody>
          <a:bodyPr>
            <a:spAutoFit/>
          </a:bodyPr>
          <a:lstStyle/>
          <a:p>
            <a:pPr algn="ctr">
              <a:defRPr/>
            </a:pPr>
            <a:r>
              <a:rPr lang="fr-FR" sz="3600" b="0" dirty="0">
                <a:solidFill>
                  <a:srgbClr val="374D63"/>
                </a:solidFill>
                <a:latin typeface="+mn-lt"/>
              </a:rPr>
              <a:t>Définitions des concepts clés</a:t>
            </a:r>
          </a:p>
        </p:txBody>
      </p:sp>
      <p:sp>
        <p:nvSpPr>
          <p:cNvPr id="13" name="TextBox 12"/>
          <p:cNvSpPr txBox="1"/>
          <p:nvPr/>
        </p:nvSpPr>
        <p:spPr>
          <a:xfrm>
            <a:off x="4319588" y="2759075"/>
            <a:ext cx="504825" cy="646113"/>
          </a:xfrm>
          <a:prstGeom prst="rect">
            <a:avLst/>
          </a:prstGeom>
          <a:noFill/>
        </p:spPr>
        <p:txBody>
          <a:bodyPr>
            <a:spAutoFit/>
          </a:bodyPr>
          <a:lstStyle/>
          <a:p>
            <a:pPr>
              <a:defRPr/>
            </a:pPr>
            <a:r>
              <a:rPr lang="fr-FR" sz="3600" b="0" dirty="0">
                <a:solidFill>
                  <a:srgbClr val="374D63"/>
                </a:solidFill>
                <a:latin typeface="+mn-lt"/>
              </a:rPr>
              <a:t>2</a:t>
            </a:r>
          </a:p>
        </p:txBody>
      </p:sp>
    </p:spTree>
    <p:extLst>
      <p:ext uri="{BB962C8B-B14F-4D97-AF65-F5344CB8AC3E}">
        <p14:creationId xmlns:p14="http://schemas.microsoft.com/office/powerpoint/2010/main" val="1308009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Marchés publics</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1916832"/>
            <a:ext cx="8425184" cy="3416320"/>
          </a:xfrm>
          <a:prstGeom prst="rect">
            <a:avLst/>
          </a:prstGeom>
          <a:noFill/>
        </p:spPr>
        <p:txBody>
          <a:bodyPr wrap="square">
            <a:spAutoFit/>
          </a:bodyPr>
          <a:lstStyle/>
          <a:p>
            <a:pPr marL="285750" indent="-285750">
              <a:buFont typeface="Arial" panose="020B0604020202020204" pitchFamily="34" charset="0"/>
              <a:buChar char="•"/>
              <a:defRPr/>
            </a:pPr>
            <a:endParaRPr lang="fr-FR" sz="1800" dirty="0">
              <a:solidFill>
                <a:schemeClr val="bg1"/>
              </a:solidFill>
              <a:latin typeface="+mn-lt"/>
            </a:endParaRPr>
          </a:p>
          <a:p>
            <a:pPr>
              <a:defRPr/>
            </a:pPr>
            <a:br>
              <a:rPr lang="fr-FR" sz="1800" dirty="0">
                <a:solidFill>
                  <a:schemeClr val="bg1"/>
                </a:solidFill>
                <a:latin typeface="+mn-lt"/>
              </a:rPr>
            </a:br>
            <a:r>
              <a:rPr lang="fr-FR" sz="2000" b="0" dirty="0">
                <a:solidFill>
                  <a:schemeClr val="bg1"/>
                </a:solidFill>
                <a:latin typeface="+mn-lt"/>
              </a:rPr>
              <a:t>« des contrats à titre onéreux conclus par écrit entre un ou plusieurs opérateurs économiques et un ou plusieurs pouvoirs adjudicateurs et ayant pour objet l'exécution de travaux, la fourniture de produits ou la prestation de services »</a:t>
            </a:r>
            <a:br>
              <a:rPr lang="fr-FR" sz="2000" b="0" dirty="0">
                <a:solidFill>
                  <a:schemeClr val="bg1"/>
                </a:solidFill>
                <a:latin typeface="+mn-lt"/>
              </a:rPr>
            </a:br>
            <a:r>
              <a:rPr lang="fr-FR" sz="2000" b="0" dirty="0">
                <a:solidFill>
                  <a:schemeClr val="bg1"/>
                </a:solidFill>
                <a:latin typeface="+mn-lt"/>
              </a:rPr>
              <a:t>(Art. 3, § (1), point a) de la loi modifiée du 8 avril 2018 sur les marchés publics)</a:t>
            </a:r>
            <a:br>
              <a:rPr lang="fr-FR" sz="2000" b="0" dirty="0">
                <a:solidFill>
                  <a:schemeClr val="bg1"/>
                </a:solidFill>
                <a:latin typeface="+mn-lt"/>
              </a:rPr>
            </a:br>
            <a:br>
              <a:rPr lang="fr-FR" sz="2000" b="0" dirty="0">
                <a:solidFill>
                  <a:schemeClr val="bg1"/>
                </a:solidFill>
                <a:latin typeface="+mn-lt"/>
              </a:rPr>
            </a:br>
            <a:r>
              <a:rPr lang="fr-FR" sz="2000" b="0" dirty="0">
                <a:solidFill>
                  <a:schemeClr val="bg1"/>
                </a:solidFill>
                <a:latin typeface="+mn-lt"/>
              </a:rPr>
              <a:t>Donc : toute facture envoyée à un organisme du secteur public tombe normalement sous le champ d’application de la loi et doit être une facture électronique conforme, ceci indépendamment du montant et de la procédure utilisé pour le marché public.</a:t>
            </a:r>
          </a:p>
        </p:txBody>
      </p:sp>
    </p:spTree>
    <p:extLst>
      <p:ext uri="{BB962C8B-B14F-4D97-AF65-F5344CB8AC3E}">
        <p14:creationId xmlns:p14="http://schemas.microsoft.com/office/powerpoint/2010/main" val="1700745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Opérateur économique</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1916832"/>
            <a:ext cx="8425184" cy="3108543"/>
          </a:xfrm>
          <a:prstGeom prst="rect">
            <a:avLst/>
          </a:prstGeom>
          <a:noFill/>
        </p:spPr>
        <p:txBody>
          <a:bodyPr wrap="square">
            <a:spAutoFit/>
          </a:bodyPr>
          <a:lstStyle/>
          <a:p>
            <a:pPr>
              <a:defRPr/>
            </a:pPr>
            <a:endParaRPr lang="fr-FR" sz="1800" b="0" dirty="0">
              <a:solidFill>
                <a:schemeClr val="bg1"/>
              </a:solidFill>
              <a:latin typeface="+mn-lt"/>
            </a:endParaRPr>
          </a:p>
          <a:p>
            <a:pPr>
              <a:defRPr/>
            </a:pPr>
            <a:br>
              <a:rPr lang="fr-FR" sz="1800" dirty="0">
                <a:solidFill>
                  <a:schemeClr val="bg1"/>
                </a:solidFill>
                <a:latin typeface="+mn-lt"/>
              </a:rPr>
            </a:br>
            <a:r>
              <a:rPr lang="fr-FR" sz="2000" b="0" dirty="0">
                <a:solidFill>
                  <a:schemeClr val="bg1"/>
                </a:solidFill>
                <a:latin typeface="+mn-lt"/>
              </a:rPr>
              <a:t>« toute personne physique ou morale ou entité publique, ou tout groupement de ces personnes ou entités, y compris toute association temporaire d'entreprises, qui offre la réalisation de travaux ou d'ouvrages, la fourniture de produits ou la prestation de services sur le marché »</a:t>
            </a:r>
            <a:br>
              <a:rPr lang="fr-FR" sz="2000" b="0" dirty="0">
                <a:solidFill>
                  <a:schemeClr val="bg1"/>
                </a:solidFill>
                <a:latin typeface="+mn-lt"/>
              </a:rPr>
            </a:br>
            <a:r>
              <a:rPr lang="fr-FR" sz="2000" b="0" dirty="0">
                <a:solidFill>
                  <a:schemeClr val="bg1"/>
                </a:solidFill>
                <a:latin typeface="+mn-lt"/>
              </a:rPr>
              <a:t>(Art. 3, § (2), point i) de la loi modifiée du 8 avril 2018 sur les marchés publics)</a:t>
            </a:r>
            <a:br>
              <a:rPr lang="fr-FR" sz="2000" b="0" dirty="0">
                <a:solidFill>
                  <a:schemeClr val="bg1"/>
                </a:solidFill>
                <a:latin typeface="+mn-lt"/>
              </a:rPr>
            </a:br>
            <a:r>
              <a:rPr lang="fr-FR" sz="2000" b="0" dirty="0">
                <a:solidFill>
                  <a:schemeClr val="bg1"/>
                </a:solidFill>
                <a:latin typeface="+mn-lt"/>
              </a:rPr>
              <a:t> </a:t>
            </a:r>
            <a:br>
              <a:rPr lang="fr-FR" sz="2000" b="0" dirty="0">
                <a:solidFill>
                  <a:schemeClr val="bg1"/>
                </a:solidFill>
                <a:latin typeface="+mn-lt"/>
              </a:rPr>
            </a:br>
            <a:r>
              <a:rPr lang="fr-FR" sz="2000" b="0" dirty="0">
                <a:solidFill>
                  <a:schemeClr val="bg1"/>
                </a:solidFill>
                <a:latin typeface="+mn-lt"/>
              </a:rPr>
              <a:t>Donc : Une entreprise ou un autre organisme, qui, dans le cadre d’un marché public, exécute des travaux, fournit des produits ou preste des services.</a:t>
            </a:r>
          </a:p>
        </p:txBody>
      </p:sp>
    </p:spTree>
    <p:extLst>
      <p:ext uri="{BB962C8B-B14F-4D97-AF65-F5344CB8AC3E}">
        <p14:creationId xmlns:p14="http://schemas.microsoft.com/office/powerpoint/2010/main" val="1079806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Organisme du secteur public (OSP)</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1880680"/>
            <a:ext cx="8497192" cy="2800767"/>
          </a:xfrm>
          <a:prstGeom prst="rect">
            <a:avLst/>
          </a:prstGeom>
          <a:noFill/>
        </p:spPr>
        <p:txBody>
          <a:bodyPr wrap="square">
            <a:spAutoFit/>
          </a:bodyPr>
          <a:lstStyle/>
          <a:p>
            <a:pPr marL="285750" indent="-285750">
              <a:buFont typeface="Arial" panose="020B0604020202020204" pitchFamily="34" charset="0"/>
              <a:buChar char="•"/>
              <a:defRPr/>
            </a:pPr>
            <a:endParaRPr lang="fr-FR" sz="1800" dirty="0">
              <a:solidFill>
                <a:schemeClr val="bg1"/>
              </a:solidFill>
              <a:latin typeface="+mn-lt"/>
            </a:endParaRPr>
          </a:p>
          <a:p>
            <a:pPr>
              <a:defRPr/>
            </a:pPr>
            <a:br>
              <a:rPr lang="fr-FR" sz="1800" dirty="0">
                <a:solidFill>
                  <a:schemeClr val="bg1"/>
                </a:solidFill>
                <a:latin typeface="+mn-lt"/>
              </a:rPr>
            </a:br>
            <a:r>
              <a:rPr lang="fr-FR" sz="2000" b="0" dirty="0">
                <a:solidFill>
                  <a:schemeClr val="bg1"/>
                </a:solidFill>
                <a:latin typeface="+mn-lt"/>
              </a:rPr>
              <a:t>Un pouvoir adjudicateur, c’est-à-dire « </a:t>
            </a:r>
            <a:r>
              <a:rPr lang="fr-FR" sz="2000" dirty="0">
                <a:solidFill>
                  <a:schemeClr val="bg1"/>
                </a:solidFill>
                <a:latin typeface="+mn-lt"/>
              </a:rPr>
              <a:t>l'État, les communes, les organismes de droit public </a:t>
            </a:r>
            <a:r>
              <a:rPr lang="fr-FR" sz="2000" b="0" dirty="0">
                <a:solidFill>
                  <a:schemeClr val="bg1"/>
                </a:solidFill>
                <a:latin typeface="+mn-lt"/>
              </a:rPr>
              <a:t>ou les </a:t>
            </a:r>
            <a:r>
              <a:rPr lang="fr-FR" sz="2000" dirty="0">
                <a:solidFill>
                  <a:schemeClr val="bg1"/>
                </a:solidFill>
                <a:latin typeface="+mn-lt"/>
              </a:rPr>
              <a:t>associations</a:t>
            </a:r>
            <a:r>
              <a:rPr lang="fr-FR" sz="2000" b="0" dirty="0">
                <a:solidFill>
                  <a:schemeClr val="bg1"/>
                </a:solidFill>
                <a:latin typeface="+mn-lt"/>
              </a:rPr>
              <a:t> formées par une ou plusieurs de ces autorités ou un ou plusieurs de ces organismes de droit public » (Art. 2, point a) de la loi modifiée du 8 avril 2018 sur les marchés publics) ou une </a:t>
            </a:r>
            <a:r>
              <a:rPr lang="fr-FR" sz="2000" dirty="0">
                <a:solidFill>
                  <a:schemeClr val="bg1"/>
                </a:solidFill>
                <a:latin typeface="+mn-lt"/>
              </a:rPr>
              <a:t>entité adjudicatrice</a:t>
            </a:r>
            <a:r>
              <a:rPr lang="fr-FR" sz="2000" b="0" dirty="0">
                <a:solidFill>
                  <a:schemeClr val="bg1"/>
                </a:solidFill>
                <a:latin typeface="+mn-lt"/>
              </a:rPr>
              <a:t> qui, dans le cadre d’un des marchés publics visés à l’art. 1er de la loi modifiée du 16 mai 2019 relative à la facturation électronique, achète des travaux, des produits ou des services</a:t>
            </a:r>
          </a:p>
        </p:txBody>
      </p:sp>
    </p:spTree>
    <p:extLst>
      <p:ext uri="{BB962C8B-B14F-4D97-AF65-F5344CB8AC3E}">
        <p14:creationId xmlns:p14="http://schemas.microsoft.com/office/powerpoint/2010/main" val="3250439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36512" y="1046511"/>
            <a:ext cx="9144000" cy="5805487"/>
          </a:xfrm>
          <a:prstGeom prst="rect">
            <a:avLst/>
          </a:prstGeom>
          <a:solidFill>
            <a:srgbClr val="304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400">
                <a:solidFill>
                  <a:schemeClr val="tx1"/>
                </a:solidFill>
                <a:latin typeface="Calibri" panose="020F0502020204030204" pitchFamily="34" charset="0"/>
              </a:defRPr>
            </a:lvl4pPr>
            <a:lvl5pPr marL="2057400" indent="-22860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b-LU" altLang="fr-FR" sz="1600" b="1"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3453D0-EB0B-4AB3-A4F8-5154E41CA990}"/>
              </a:ext>
            </a:extLst>
          </p:cNvPr>
          <p:cNvSpPr txBox="1"/>
          <p:nvPr/>
        </p:nvSpPr>
        <p:spPr>
          <a:xfrm>
            <a:off x="395288" y="1341438"/>
            <a:ext cx="7777162" cy="477054"/>
          </a:xfrm>
          <a:prstGeom prst="rect">
            <a:avLst/>
          </a:prstGeom>
          <a:noFill/>
        </p:spPr>
        <p:txBody>
          <a:bodyPr>
            <a:spAutoFit/>
          </a:bodyPr>
          <a:lstStyle/>
          <a:p>
            <a:pPr>
              <a:defRPr/>
            </a:pPr>
            <a:r>
              <a:rPr lang="fr-FR" sz="2500" b="0" dirty="0">
                <a:solidFill>
                  <a:schemeClr val="bg1"/>
                </a:solidFill>
                <a:latin typeface="+mn-lt"/>
              </a:rPr>
              <a:t>Organisme de droit public</a:t>
            </a:r>
          </a:p>
        </p:txBody>
      </p:sp>
      <p:sp>
        <p:nvSpPr>
          <p:cNvPr id="6" name="TextBox 5">
            <a:extLst>
              <a:ext uri="{FF2B5EF4-FFF2-40B4-BE49-F238E27FC236}">
                <a16:creationId xmlns:a16="http://schemas.microsoft.com/office/drawing/2014/main" id="{2BD3C836-A567-4A9F-BF0A-B57E78E0D60E}"/>
              </a:ext>
            </a:extLst>
          </p:cNvPr>
          <p:cNvSpPr txBox="1"/>
          <p:nvPr/>
        </p:nvSpPr>
        <p:spPr>
          <a:xfrm>
            <a:off x="395288" y="1880680"/>
            <a:ext cx="8497192" cy="4401205"/>
          </a:xfrm>
          <a:prstGeom prst="rect">
            <a:avLst/>
          </a:prstGeom>
          <a:noFill/>
        </p:spPr>
        <p:txBody>
          <a:bodyPr wrap="square">
            <a:spAutoFit/>
          </a:bodyPr>
          <a:lstStyle/>
          <a:p>
            <a:pPr>
              <a:defRPr/>
            </a:pPr>
            <a:br>
              <a:rPr lang="fr-FR" sz="2000" dirty="0">
                <a:solidFill>
                  <a:schemeClr val="bg1"/>
                </a:solidFill>
                <a:latin typeface="+mn-lt"/>
              </a:rPr>
            </a:br>
            <a:r>
              <a:rPr lang="fr-FR" sz="2000" b="0" dirty="0">
                <a:solidFill>
                  <a:schemeClr val="bg1"/>
                </a:solidFill>
                <a:latin typeface="+mn-lt"/>
              </a:rPr>
              <a:t>« tout organisme présentant toutes les caractéristiques suivantes :</a:t>
            </a:r>
            <a:br>
              <a:rPr lang="fr-FR" sz="2000" b="0" dirty="0">
                <a:solidFill>
                  <a:schemeClr val="bg1"/>
                </a:solidFill>
                <a:latin typeface="+mn-lt"/>
              </a:rPr>
            </a:br>
            <a:endParaRPr lang="fr-FR" sz="2000" b="0" dirty="0">
              <a:solidFill>
                <a:schemeClr val="bg1"/>
              </a:solidFill>
              <a:latin typeface="+mn-lt"/>
            </a:endParaRPr>
          </a:p>
          <a:p>
            <a:pPr marL="285750" indent="-285750">
              <a:buFont typeface="Arial" panose="020B0604020202020204" pitchFamily="34" charset="0"/>
              <a:buChar char="•"/>
              <a:defRPr/>
            </a:pPr>
            <a:r>
              <a:rPr lang="fr-FR" sz="2000" b="0" dirty="0">
                <a:solidFill>
                  <a:schemeClr val="bg1"/>
                </a:solidFill>
                <a:latin typeface="+mn-lt"/>
              </a:rPr>
              <a:t>i. il a été créé pour satisfaire spécifiquement des besoins d'intérêt général ayant un caractère autre qu'industriel ou commercial ;</a:t>
            </a:r>
            <a:br>
              <a:rPr lang="fr-FR" sz="2000" b="0" dirty="0">
                <a:solidFill>
                  <a:schemeClr val="bg1"/>
                </a:solidFill>
                <a:latin typeface="+mn-lt"/>
              </a:rPr>
            </a:br>
            <a:endParaRPr lang="fr-FR" sz="2000" b="0" dirty="0">
              <a:solidFill>
                <a:schemeClr val="bg1"/>
              </a:solidFill>
              <a:latin typeface="+mn-lt"/>
            </a:endParaRPr>
          </a:p>
          <a:p>
            <a:pPr marL="285750" indent="-285750">
              <a:buFont typeface="Arial" panose="020B0604020202020204" pitchFamily="34" charset="0"/>
              <a:buChar char="•"/>
              <a:defRPr/>
            </a:pPr>
            <a:r>
              <a:rPr lang="fr-FR" sz="2000" b="0" dirty="0">
                <a:solidFill>
                  <a:schemeClr val="bg1"/>
                </a:solidFill>
                <a:latin typeface="+mn-lt"/>
              </a:rPr>
              <a:t>ii. il est doté de la personnalité juridique ; et</a:t>
            </a:r>
            <a:br>
              <a:rPr lang="fr-FR" sz="2000" b="0" dirty="0">
                <a:solidFill>
                  <a:schemeClr val="bg1"/>
                </a:solidFill>
                <a:latin typeface="+mn-lt"/>
              </a:rPr>
            </a:br>
            <a:endParaRPr lang="fr-FR" sz="2000" b="0" dirty="0">
              <a:solidFill>
                <a:schemeClr val="bg1"/>
              </a:solidFill>
              <a:latin typeface="+mn-lt"/>
            </a:endParaRPr>
          </a:p>
          <a:p>
            <a:pPr marL="285750" indent="-285750">
              <a:buFont typeface="Arial" panose="020B0604020202020204" pitchFamily="34" charset="0"/>
              <a:buChar char="•"/>
              <a:defRPr/>
            </a:pPr>
            <a:r>
              <a:rPr lang="fr-FR" sz="2000" b="0" dirty="0">
                <a:solidFill>
                  <a:schemeClr val="bg1"/>
                </a:solidFill>
                <a:latin typeface="+mn-lt"/>
              </a:rPr>
              <a:t>iii. soit il est financé majoritairement par l'État, les communes ou par d'autres organismes de droit public, soit sa gestion est soumise à un contrôle de ces autorités ou organismes, soit son organe d'administration, de direction ou de surveillance est composé de membres dont plus de la moitié sont désignés par l'État, les communes ou d'autres organismes de droit public. »</a:t>
            </a:r>
            <a:br>
              <a:rPr lang="fr-FR" sz="2000" b="0" dirty="0">
                <a:solidFill>
                  <a:schemeClr val="bg1"/>
                </a:solidFill>
                <a:latin typeface="+mn-lt"/>
              </a:rPr>
            </a:br>
            <a:r>
              <a:rPr lang="fr-FR" sz="2000" b="0" dirty="0">
                <a:solidFill>
                  <a:schemeClr val="bg1"/>
                </a:solidFill>
                <a:latin typeface="+mn-lt"/>
              </a:rPr>
              <a:t>(Art. 2, point d) de la loi modifiée du 8 avril 2018 sur les marchés publics)</a:t>
            </a:r>
          </a:p>
        </p:txBody>
      </p:sp>
    </p:spTree>
    <p:extLst>
      <p:ext uri="{BB962C8B-B14F-4D97-AF65-F5344CB8AC3E}">
        <p14:creationId xmlns:p14="http://schemas.microsoft.com/office/powerpoint/2010/main" val="4231442574"/>
      </p:ext>
    </p:extLst>
  </p:cSld>
  <p:clrMapOvr>
    <a:masterClrMapping/>
  </p:clrMapOvr>
</p:sld>
</file>

<file path=ppt/theme/theme1.xml><?xml version="1.0" encoding="utf-8"?>
<a:theme xmlns:a="http://schemas.openxmlformats.org/drawingml/2006/main" name="ModelePowepointQUAPITAL">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69696"/>
        </a:solidFill>
        <a:ln w="9525" cap="flat" cmpd="sng" algn="ctr">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rgbClr val="003366"/>
            </a:solidFill>
            <a:effectLst/>
            <a:latin typeface="Arial" charset="0"/>
          </a:defRPr>
        </a:defPPr>
      </a:lstStyle>
    </a:spDef>
    <a:lnDef>
      <a:spPr bwMode="auto">
        <a:xfrm>
          <a:off x="0" y="0"/>
          <a:ext cx="1" cy="1"/>
        </a:xfrm>
        <a:custGeom>
          <a:avLst/>
          <a:gdLst/>
          <a:ahLst/>
          <a:cxnLst/>
          <a:rect l="0" t="0" r="0" b="0"/>
          <a:pathLst/>
        </a:custGeom>
        <a:solidFill>
          <a:srgbClr val="969696"/>
        </a:solidFill>
        <a:ln w="9525" cap="flat" cmpd="sng" algn="ctr">
          <a:solidFill>
            <a:srgbClr val="3333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rgbClr val="003366"/>
            </a:solidFill>
            <a:effectLst/>
            <a:latin typeface="Arial" charset="0"/>
          </a:defRPr>
        </a:defPPr>
      </a:lstStyle>
    </a:lnDef>
  </a:objectDefaults>
  <a:extraClrSchemeLst>
    <a:extraClrScheme>
      <a:clrScheme name="ModelePowepointQUAPI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ePowepointQUAPIT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ePowepointQUAPIT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ePowepointQUAPIT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ePowepointQUAPIT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ePowepointQUAPIT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ePowepointQUAPIT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ePowepointQUAPIT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ePowepointQUAPIT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ePowepointQUAPIT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ePowepointQUAPIT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ePowepointQUAPIT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CEFD185591EA4FAE453840703D3EEC" ma:contentTypeVersion="0" ma:contentTypeDescription="Create a new document." ma:contentTypeScope="" ma:versionID="20933474a97b201bf7f11e6b93451d64">
  <xsd:schema xmlns:xsd="http://www.w3.org/2001/XMLSchema" xmlns:xs="http://www.w3.org/2001/XMLSchema" xmlns:p="http://schemas.microsoft.com/office/2006/metadata/properties" xmlns:ns3="http://schemas.microsoft.com/sharepoint/v4" targetNamespace="http://schemas.microsoft.com/office/2006/metadata/properties" ma:root="true" ma:fieldsID="b7203f0beb5a21206d5779ff9f9153b8" ns3:_="">
    <xsd:import namespace="http://schemas.microsoft.com/sharepoint/v4"/>
    <xsd:element name="properties">
      <xsd:complexType>
        <xsd:sequence>
          <xsd:element name="documentManagement">
            <xsd:complexType>
              <xsd:all>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42289FA1-8BAE-4F02-9325-E612AED84606}">
  <ds:schemaRefs>
    <ds:schemaRef ds:uri="http://schemas.microsoft.com/sharepoint/v3/contenttype/forms"/>
  </ds:schemaRefs>
</ds:datastoreItem>
</file>

<file path=customXml/itemProps2.xml><?xml version="1.0" encoding="utf-8"?>
<ds:datastoreItem xmlns:ds="http://schemas.openxmlformats.org/officeDocument/2006/customXml" ds:itemID="{9071F5A4-484A-401D-9131-C3AFD45A36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4239C7-5160-4D25-8DB1-EC24B9C7046B}">
  <ds:schemaRefs>
    <ds:schemaRef ds:uri="http://purl.org/dc/elements/1.1/"/>
    <ds:schemaRef ds:uri="http://schemas.microsoft.com/office/2006/metadata/properties"/>
    <ds:schemaRef ds:uri="http://purl.org/dc/dcmitype/"/>
    <ds:schemaRef ds:uri="http://schemas.microsoft.com/sharepoint/v4"/>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BPMO</Template>
  <TotalTime>0</TotalTime>
  <Words>3218</Words>
  <Application>Microsoft Office PowerPoint</Application>
  <PresentationFormat>On-screen Show (4:3)</PresentationFormat>
  <Paragraphs>287</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Times New Roman</vt:lpstr>
      <vt:lpstr>Calibri Light</vt:lpstr>
      <vt:lpstr>Arial</vt:lpstr>
      <vt:lpstr>Calibri</vt:lpstr>
      <vt:lpstr>ModelePowepointQUAPITAL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MinDigital - modèle de base</dc:title>
  <dc:creator>C.T.I.E.</dc:creator>
  <cp:lastModifiedBy>Gérard Soisson</cp:lastModifiedBy>
  <cp:revision>1654</cp:revision>
  <cp:lastPrinted>2017-04-20T13:36:26Z</cp:lastPrinted>
  <dcterms:created xsi:type="dcterms:W3CDTF">2009-10-26T08:38:05Z</dcterms:created>
  <dcterms:modified xsi:type="dcterms:W3CDTF">2022-12-20T13:30:45Z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0x010100C4CEFD185591EA4FAE453840703D3EEC</vt:lpwstr>
  </property>
  <property fmtid="{D5CDD505-2E9C-101B-9397-08002B2CF9AE}" pid="3" name="MDIGOwner">
    <vt:lpwstr>28;#Secrétariat|5bb5045f-732a-418e-b8f1-32bb691b847b</vt:lpwstr>
  </property>
  <property fmtid="{D5CDD505-2E9C-101B-9397-08002B2CF9AE}" pid="4" name="MDIGDocumentType">
    <vt:lpwstr>175;#Modèle de document|6da493ad-616a-495b-814f-0af386214d1a</vt:lpwstr>
  </property>
  <property fmtid="{D5CDD505-2E9C-101B-9397-08002B2CF9AE}" pid="5" name="MDIGTheme">
    <vt:lpwstr/>
  </property>
</Properties>
</file>