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4"/>
  </p:sldMasterIdLst>
  <p:notesMasterIdLst>
    <p:notesMasterId r:id="rId38"/>
  </p:notesMasterIdLst>
  <p:handoutMasterIdLst>
    <p:handoutMasterId r:id="rId39"/>
  </p:handoutMasterIdLst>
  <p:sldIdLst>
    <p:sldId id="460" r:id="rId5"/>
    <p:sldId id="512" r:id="rId6"/>
    <p:sldId id="568" r:id="rId7"/>
    <p:sldId id="569" r:id="rId8"/>
    <p:sldId id="555" r:id="rId9"/>
    <p:sldId id="570" r:id="rId10"/>
    <p:sldId id="571" r:id="rId11"/>
    <p:sldId id="572" r:id="rId12"/>
    <p:sldId id="573" r:id="rId13"/>
    <p:sldId id="574" r:id="rId14"/>
    <p:sldId id="556" r:id="rId15"/>
    <p:sldId id="575" r:id="rId16"/>
    <p:sldId id="536" r:id="rId17"/>
    <p:sldId id="542" r:id="rId18"/>
    <p:sldId id="562" r:id="rId19"/>
    <p:sldId id="557" r:id="rId20"/>
    <p:sldId id="576" r:id="rId21"/>
    <p:sldId id="577" r:id="rId22"/>
    <p:sldId id="566" r:id="rId23"/>
    <p:sldId id="539" r:id="rId24"/>
    <p:sldId id="528" r:id="rId25"/>
    <p:sldId id="564" r:id="rId26"/>
    <p:sldId id="578" r:id="rId27"/>
    <p:sldId id="579" r:id="rId28"/>
    <p:sldId id="580" r:id="rId29"/>
    <p:sldId id="581" r:id="rId30"/>
    <p:sldId id="558" r:id="rId31"/>
    <p:sldId id="582" r:id="rId32"/>
    <p:sldId id="583" r:id="rId33"/>
    <p:sldId id="567" r:id="rId34"/>
    <p:sldId id="543" r:id="rId35"/>
    <p:sldId id="541" r:id="rId36"/>
    <p:sldId id="522" r:id="rId37"/>
  </p:sldIdLst>
  <p:sldSz cx="9144000" cy="6858000" type="screen4x3"/>
  <p:notesSz cx="6797675" cy="9926638"/>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Lst>
  <p:defaultTextStyle>
    <a:defPPr>
      <a:defRPr lang="fr-FR"/>
    </a:defPPr>
    <a:lvl1pPr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èle Thielen" initials="" lastIdx="13" clrIdx="0"/>
  <p:cmAuthor id="2" name="KLV979@gouv.etat.lu" initials="K" lastIdx="32" clrIdx="1"/>
  <p:cmAuthor id="3" name="Paula Almeida" initials="PA" lastIdx="10" clrIdx="2">
    <p:extLst>
      <p:ext uri="{19B8F6BF-5375-455C-9EA6-DF929625EA0E}">
        <p15:presenceInfo xmlns:p15="http://schemas.microsoft.com/office/powerpoint/2012/main" userId="S-1-5-21-3210268068-3955779823-4248853682-115886" providerId="AD"/>
      </p:ext>
    </p:extLst>
  </p:cmAuthor>
  <p:cmAuthor id="4" name="Danièle Thielen" initials="DT" lastIdx="1" clrIdx="3">
    <p:extLst>
      <p:ext uri="{19B8F6BF-5375-455C-9EA6-DF929625EA0E}">
        <p15:presenceInfo xmlns:p15="http://schemas.microsoft.com/office/powerpoint/2012/main" userId="S-1-5-21-3210268068-3955779823-4248853682-55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C66"/>
    <a:srgbClr val="52606D"/>
    <a:srgbClr val="6B6B6B"/>
    <a:srgbClr val="3D3D3D"/>
    <a:srgbClr val="477197"/>
    <a:srgbClr val="D0006F"/>
    <a:srgbClr val="BAC9D8"/>
    <a:srgbClr val="6B94B9"/>
    <a:srgbClr val="97B3CD"/>
    <a:srgbClr val="253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3140" autoAdjust="0"/>
  </p:normalViewPr>
  <p:slideViewPr>
    <p:cSldViewPr>
      <p:cViewPr varScale="1">
        <p:scale>
          <a:sx n="57" d="100"/>
          <a:sy n="57" d="100"/>
        </p:scale>
        <p:origin x="1768" y="4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07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fr-FR"/>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b="0">
                <a:solidFill>
                  <a:schemeClr val="tx1"/>
                </a:solidFill>
              </a:defRPr>
            </a:lvl1pPr>
          </a:lstStyle>
          <a:p>
            <a:pPr>
              <a:defRPr/>
            </a:pPr>
            <a:fld id="{18360D56-37AB-45EF-B1FC-0E30FDBA1BB6}"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921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b="0">
                <a:solidFill>
                  <a:schemeClr val="tx1"/>
                </a:solidFill>
              </a:defRPr>
            </a:lvl1pPr>
          </a:lstStyle>
          <a:p>
            <a:pPr>
              <a:defRPr/>
            </a:pPr>
            <a:fld id="{281B751D-3578-47C3-B919-CEC854D46CFD}"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6520E0-9399-46CC-A93F-C2F128BB8C72}" type="slidenum">
              <a:rPr lang="fr-FR" altLang="en-US" smtClean="0"/>
              <a:pPr>
                <a:spcBef>
                  <a:spcPct val="0"/>
                </a:spcBef>
              </a:pPr>
              <a:t>1</a:t>
            </a:fld>
            <a:endParaRPr lang="fr-F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948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11</a:t>
            </a:fld>
            <a:endParaRPr lang="fr-FR" altLang="en-US"/>
          </a:p>
        </p:txBody>
      </p:sp>
    </p:spTree>
    <p:extLst>
      <p:ext uri="{BB962C8B-B14F-4D97-AF65-F5344CB8AC3E}">
        <p14:creationId xmlns:p14="http://schemas.microsoft.com/office/powerpoint/2010/main" val="27630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55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735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414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649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16</a:t>
            </a:fld>
            <a:endParaRPr lang="fr-FR" altLang="en-US"/>
          </a:p>
        </p:txBody>
      </p:sp>
    </p:spTree>
    <p:extLst>
      <p:ext uri="{BB962C8B-B14F-4D97-AF65-F5344CB8AC3E}">
        <p14:creationId xmlns:p14="http://schemas.microsoft.com/office/powerpoint/2010/main" val="116911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3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52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04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a:t>
            </a:fld>
            <a:endParaRPr lang="fr-F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20</a:t>
            </a:fld>
            <a:endParaRPr lang="fr-FR" altLang="en-US"/>
          </a:p>
        </p:txBody>
      </p:sp>
    </p:spTree>
    <p:extLst>
      <p:ext uri="{BB962C8B-B14F-4D97-AF65-F5344CB8AC3E}">
        <p14:creationId xmlns:p14="http://schemas.microsoft.com/office/powerpoint/2010/main" val="264913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384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865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521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419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4143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182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27</a:t>
            </a:fld>
            <a:endParaRPr lang="fr-FR" altLang="en-US"/>
          </a:p>
        </p:txBody>
      </p:sp>
    </p:spTree>
    <p:extLst>
      <p:ext uri="{BB962C8B-B14F-4D97-AF65-F5344CB8AC3E}">
        <p14:creationId xmlns:p14="http://schemas.microsoft.com/office/powerpoint/2010/main" val="3484638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3035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399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905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3590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31</a:t>
            </a:fld>
            <a:endParaRPr lang="fr-FR" altLang="en-US"/>
          </a:p>
        </p:txBody>
      </p:sp>
    </p:spTree>
    <p:extLst>
      <p:ext uri="{BB962C8B-B14F-4D97-AF65-F5344CB8AC3E}">
        <p14:creationId xmlns:p14="http://schemas.microsoft.com/office/powerpoint/2010/main" val="1988439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569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CE90AE-5548-4625-AEC0-30D351B82D22}" type="slidenum">
              <a:rPr lang="fr-FR" altLang="en-US" smtClean="0"/>
              <a:pPr>
                <a:spcBef>
                  <a:spcPct val="0"/>
                </a:spcBef>
              </a:pPr>
              <a:t>33</a:t>
            </a:fld>
            <a:endParaRPr lang="fr-FR" altLang="en-US"/>
          </a:p>
        </p:txBody>
      </p:sp>
    </p:spTree>
    <p:extLst>
      <p:ext uri="{BB962C8B-B14F-4D97-AF65-F5344CB8AC3E}">
        <p14:creationId xmlns:p14="http://schemas.microsoft.com/office/powerpoint/2010/main" val="209016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138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5</a:t>
            </a:fld>
            <a:endParaRPr lang="fr-FR" altLang="en-US"/>
          </a:p>
        </p:txBody>
      </p:sp>
    </p:spTree>
    <p:extLst>
      <p:ext uri="{BB962C8B-B14F-4D97-AF65-F5344CB8AC3E}">
        <p14:creationId xmlns:p14="http://schemas.microsoft.com/office/powerpoint/2010/main" val="392034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96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802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66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974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extLst>
      <p:ext uri="{BB962C8B-B14F-4D97-AF65-F5344CB8AC3E}">
        <p14:creationId xmlns:p14="http://schemas.microsoft.com/office/powerpoint/2010/main" val="11245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47608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49987"/>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43686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304C66"/>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11188" y="3789363"/>
            <a:ext cx="84264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rgbClr val="003366"/>
                </a:solidFill>
                <a:latin typeface="Arial" panose="020B0604020202020204" pitchFamily="34" charset="0"/>
                <a:cs typeface="Arial" panose="020B0604020202020204" pitchFamily="34" charset="0"/>
              </a:defRPr>
            </a:lvl1pPr>
            <a:lvl2pPr marL="742950" indent="-285750">
              <a:defRPr sz="1600" b="1">
                <a:solidFill>
                  <a:srgbClr val="003366"/>
                </a:solidFill>
                <a:latin typeface="Arial" panose="020B0604020202020204" pitchFamily="34" charset="0"/>
                <a:cs typeface="Arial" panose="020B0604020202020204" pitchFamily="34" charset="0"/>
              </a:defRPr>
            </a:lvl2pPr>
            <a:lvl3pPr marL="1143000" indent="-228600">
              <a:defRPr sz="1600" b="1">
                <a:solidFill>
                  <a:srgbClr val="003366"/>
                </a:solidFill>
                <a:latin typeface="Arial" panose="020B0604020202020204" pitchFamily="34" charset="0"/>
                <a:cs typeface="Arial" panose="020B0604020202020204" pitchFamily="34" charset="0"/>
              </a:defRPr>
            </a:lvl3pPr>
            <a:lvl4pPr marL="1600200" indent="-228600">
              <a:defRPr sz="1600" b="1">
                <a:solidFill>
                  <a:srgbClr val="003366"/>
                </a:solidFill>
                <a:latin typeface="Arial" panose="020B0604020202020204" pitchFamily="34" charset="0"/>
                <a:cs typeface="Arial" panose="020B0604020202020204" pitchFamily="34" charset="0"/>
              </a:defRPr>
            </a:lvl4pPr>
            <a:lvl5pPr marL="2057400" indent="-228600">
              <a:defRPr sz="1600" b="1">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9pPr>
          </a:lstStyle>
          <a:p>
            <a:pPr eaLnBrk="1" hangingPunct="1">
              <a:defRPr/>
            </a:pPr>
            <a:endParaRPr lang="fr-FR" altLang="fr-FR" sz="1800"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LE GOUVERNEMENT DU GRAND-DUCHÉ DE LUXEMBOURG</a:t>
            </a:r>
            <a:endParaRPr lang="en-US" altLang="fr-FR"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Ministère de la Digitalisation</a:t>
            </a:r>
          </a:p>
          <a:p>
            <a:pPr eaLnBrk="1" hangingPunct="1">
              <a:defRPr/>
            </a:pPr>
            <a:r>
              <a:rPr lang="fr-FR" altLang="fr-FR" b="0" dirty="0">
                <a:solidFill>
                  <a:srgbClr val="FFFFFF"/>
                </a:solidFill>
                <a:latin typeface="Calibri" panose="020F0502020204030204" pitchFamily="34" charset="0"/>
                <a:cs typeface="Calibri" panose="020F0502020204030204" pitchFamily="34" charset="0"/>
              </a:rPr>
              <a:t>52, Avenue de la Gare</a:t>
            </a:r>
          </a:p>
          <a:p>
            <a:pPr eaLnBrk="1" hangingPunct="1">
              <a:defRPr/>
            </a:pPr>
            <a:r>
              <a:rPr lang="fr-FR" altLang="fr-FR" b="0" dirty="0">
                <a:solidFill>
                  <a:srgbClr val="FFFFFF"/>
                </a:solidFill>
                <a:latin typeface="Calibri" panose="020F0502020204030204" pitchFamily="34" charset="0"/>
                <a:cs typeface="Calibri" panose="020F0502020204030204" pitchFamily="34" charset="0"/>
              </a:rPr>
              <a:t>L-1610 Luxembourg</a:t>
            </a:r>
            <a:endParaRPr lang="en-US" altLang="fr-FR" b="0" dirty="0">
              <a:solidFill>
                <a:srgbClr val="FFFFFF"/>
              </a:solidFill>
              <a:latin typeface="Calibri" panose="020F0502020204030204" pitchFamily="34" charset="0"/>
              <a:cs typeface="Calibri" panose="020F0502020204030204" pitchFamily="34" charset="0"/>
            </a:endParaRPr>
          </a:p>
          <a:p>
            <a:pPr eaLnBrk="1" hangingPunct="1">
              <a:defRPr/>
            </a:pPr>
            <a:endParaRPr lang="fr-FR" altLang="fr-FR"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info@digital.etat.lu</a:t>
            </a:r>
          </a:p>
          <a:p>
            <a:pPr eaLnBrk="1" hangingPunct="1">
              <a:defRPr/>
            </a:pPr>
            <a:r>
              <a:rPr lang="fr-FR" altLang="fr-FR" b="0" u="sng" dirty="0">
                <a:solidFill>
                  <a:srgbClr val="FFFFFF"/>
                </a:solidFill>
                <a:latin typeface="Calibri" panose="020F0502020204030204" pitchFamily="34" charset="0"/>
                <a:cs typeface="Calibri" panose="020F0502020204030204" pitchFamily="34" charset="0"/>
              </a:rPr>
              <a:t>www.digitalisation.lu</a:t>
            </a:r>
            <a:endParaRPr lang="fr-FR" altLang="fr-FR" b="0" dirty="0">
              <a:solidFill>
                <a:srgbClr val="FFFFFF"/>
              </a:solidFill>
              <a:latin typeface="Calibri" panose="020F0502020204030204" pitchFamily="34" charset="0"/>
              <a:cs typeface="Calibri" panose="020F0502020204030204" pitchFamily="34" charset="0"/>
            </a:endParaRPr>
          </a:p>
          <a:p>
            <a:pPr eaLnBrk="1" hangingPunct="1">
              <a:defRPr/>
            </a:pPr>
            <a:endParaRPr lang="fr-FR" altLang="fr-FR" sz="1800" b="0" dirty="0">
              <a:solidFill>
                <a:srgbClr val="FFFFFF"/>
              </a:solidFill>
              <a:latin typeface="Calibri" panose="020F0502020204030204" pitchFamily="34" charset="0"/>
            </a:endParaRPr>
          </a:p>
          <a:p>
            <a:pPr eaLnBrk="1" hangingPunct="1">
              <a:defRPr/>
            </a:pPr>
            <a:endParaRPr lang="en-US" altLang="fr-FR" sz="1800" b="0" dirty="0">
              <a:solidFill>
                <a:srgbClr val="FFFFFF"/>
              </a:solidFill>
              <a:latin typeface="Calibri" panose="020F0502020204030204" pitchFamily="34" charset="0"/>
            </a:endParaRPr>
          </a:p>
        </p:txBody>
      </p:sp>
      <p:sp>
        <p:nvSpPr>
          <p:cNvPr id="5" name="Title 4"/>
          <p:cNvSpPr>
            <a:spLocks noGrp="1"/>
          </p:cNvSpPr>
          <p:nvPr>
            <p:ph type="title"/>
          </p:nvPr>
        </p:nvSpPr>
        <p:spPr>
          <a:xfrm>
            <a:off x="2339752" y="764704"/>
            <a:ext cx="5400600" cy="1143000"/>
          </a:xfrm>
        </p:spPr>
        <p:txBody>
          <a:bodyPr/>
          <a:lstStyle>
            <a:lvl1pPr algn="ctr">
              <a:defRPr b="0">
                <a:solidFill>
                  <a:schemeClr val="bg1"/>
                </a:solidFill>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74253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74588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923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90212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61943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58701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6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260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17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27538" y="274638"/>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pic>
        <p:nvPicPr>
          <p:cNvPr id="1028" name="Image 4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8625" y="258763"/>
            <a:ext cx="23749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8" r:id="rId7"/>
    <p:sldLayoutId id="2147483824" r:id="rId8"/>
    <p:sldLayoutId id="2147483825" r:id="rId9"/>
    <p:sldLayoutId id="2147483826" r:id="rId10"/>
    <p:sldLayoutId id="2147483827" r:id="rId11"/>
    <p:sldLayoutId id="2147483829" r:id="rId12"/>
  </p:sldLayoutIdLst>
  <p:hf sldNum="0" hdr="0" dt="0"/>
  <p:txStyles>
    <p:title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Calibri Light" panose="020F0302020204030204" pitchFamily="34" charset="0"/>
        </a:defRPr>
      </a:lvl2pPr>
      <a:lvl3pPr algn="r" rtl="0" eaLnBrk="0" fontAlgn="base" hangingPunct="0">
        <a:spcBef>
          <a:spcPct val="0"/>
        </a:spcBef>
        <a:spcAft>
          <a:spcPct val="0"/>
        </a:spcAft>
        <a:defRPr sz="2800" b="1">
          <a:solidFill>
            <a:schemeClr val="tx2"/>
          </a:solidFill>
          <a:latin typeface="Calibri Light" panose="020F0302020204030204" pitchFamily="34" charset="0"/>
        </a:defRPr>
      </a:lvl3pPr>
      <a:lvl4pPr algn="r" rtl="0" eaLnBrk="0" fontAlgn="base" hangingPunct="0">
        <a:spcBef>
          <a:spcPct val="0"/>
        </a:spcBef>
        <a:spcAft>
          <a:spcPct val="0"/>
        </a:spcAft>
        <a:defRPr sz="2800" b="1">
          <a:solidFill>
            <a:schemeClr val="tx2"/>
          </a:solidFill>
          <a:latin typeface="Calibri Light" panose="020F0302020204030204" pitchFamily="34" charset="0"/>
        </a:defRPr>
      </a:lvl4pPr>
      <a:lvl5pPr algn="r" rtl="0" eaLnBrk="0" fontAlgn="base" hangingPunct="0">
        <a:spcBef>
          <a:spcPct val="0"/>
        </a:spcBef>
        <a:spcAft>
          <a:spcPct val="0"/>
        </a:spcAft>
        <a:defRPr sz="2800" b="1">
          <a:solidFill>
            <a:schemeClr val="tx2"/>
          </a:solidFill>
          <a:latin typeface="Calibri Light" panose="020F0302020204030204" pitchFamily="34" charset="0"/>
        </a:defRPr>
      </a:lvl5pPr>
      <a:lvl6pPr marL="457200" algn="r" rtl="0" eaLnBrk="0" fontAlgn="base" hangingPunct="0">
        <a:spcBef>
          <a:spcPct val="0"/>
        </a:spcBef>
        <a:spcAft>
          <a:spcPct val="0"/>
        </a:spcAft>
        <a:defRPr sz="2800" b="1">
          <a:solidFill>
            <a:schemeClr val="tx2"/>
          </a:solidFill>
          <a:latin typeface="Arial" charset="0"/>
        </a:defRPr>
      </a:lvl6pPr>
      <a:lvl7pPr marL="914400" algn="r" rtl="0" eaLnBrk="0" fontAlgn="base" hangingPunct="0">
        <a:spcBef>
          <a:spcPct val="0"/>
        </a:spcBef>
        <a:spcAft>
          <a:spcPct val="0"/>
        </a:spcAft>
        <a:defRPr sz="2800" b="1">
          <a:solidFill>
            <a:schemeClr val="tx2"/>
          </a:solidFill>
          <a:latin typeface="Arial" charset="0"/>
        </a:defRPr>
      </a:lvl7pPr>
      <a:lvl8pPr marL="1371600" algn="r" rtl="0" eaLnBrk="0" fontAlgn="base" hangingPunct="0">
        <a:spcBef>
          <a:spcPct val="0"/>
        </a:spcBef>
        <a:spcAft>
          <a:spcPct val="0"/>
        </a:spcAft>
        <a:defRPr sz="2800" b="1">
          <a:solidFill>
            <a:schemeClr val="tx2"/>
          </a:solidFill>
          <a:latin typeface="Arial" charset="0"/>
        </a:defRPr>
      </a:lvl8pPr>
      <a:lvl9pPr marL="1828800" algn="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lnas.services-publics.lu/ecnor/displayStandard.action?id=223359&amp;pattern=EN+16931-1%3A2017+&amp;published=true&amp;project=false&amp;cancelled=false&amp;enquiry=false&amp;resultsPerPage=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ece.org/trade/uncefact/xml-schemas" TargetMode="External"/><Relationship Id="rId4" Type="http://schemas.openxmlformats.org/officeDocument/2006/relationships/hyperlink" Target="http://docs.oasis-open.org/ub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eppol.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eppol.eu/who-is-who/peppol-certified-a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uichet.public.lu/de/entreprises/commerce/marches-publics/facturation/emission-facture-electronique-marche-public-contrat-concession.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uichet.public.lu/de/entreprises/commerce/marches-publics/facturation/transmission-facture-electronique-marche-public-contrat-concess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irectory.peppol.e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eppol.helger.com/public/locale-en_US/menuitem-tools-participant" TargetMode="External"/><Relationship Id="rId4" Type="http://schemas.openxmlformats.org/officeDocument/2006/relationships/hyperlink" Target="https://test-directory.peppol.e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est-directory.peppol.e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ocs.peppol.eu/poacc/billing/3.0/bis/#rules" TargetMode="External"/><Relationship Id="rId3" Type="http://schemas.openxmlformats.org/officeDocument/2006/relationships/hyperlink" Target="https://docs.peppol.eu/poacc/billing/3.0/codelist/MimeCode/" TargetMode="External"/><Relationship Id="rId7" Type="http://schemas.openxmlformats.org/officeDocument/2006/relationships/hyperlink" Target="https://docs.peppol.eu/poacc/billing/3.0/syntax/ubl-invoice/tre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ocs.peppol.eu/poacc/billing/3.0/bis/" TargetMode="External"/><Relationship Id="rId5" Type="http://schemas.openxmlformats.org/officeDocument/2006/relationships/hyperlink" Target="https://docs.peppol.eu/poacc/billing/3.0" TargetMode="External"/><Relationship Id="rId4" Type="http://schemas.openxmlformats.org/officeDocument/2006/relationships/hyperlink" Target="https://peppol.eu/downloads/post-award" TargetMode="External"/><Relationship Id="rId9" Type="http://schemas.openxmlformats.org/officeDocument/2006/relationships/hyperlink" Target="https://peppol.eu/core-invoice-usage-specification-cius-use-peppo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peppol.eu/poacc/billing/3.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cosio.com/en/peppol-and-xml-document-validato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egilux.public.lu/eli/etat/leg/loi/2019/05/16/a345/consolide/20211218" TargetMode="External"/><Relationship Id="rId3" Type="http://schemas.openxmlformats.org/officeDocument/2006/relationships/hyperlink" Target="http://legilux.public.lu/eli/etat/leg/loi/2019/05/16/a345/jo" TargetMode="External"/><Relationship Id="rId7" Type="http://schemas.openxmlformats.org/officeDocument/2006/relationships/hyperlink" Target="https://legilux.public.lu/eli/etat/leg/rgd/2021/12/13/a870/j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hd.lu/wps/portal/public/Accueil/TravailALaChambre/Recherche/RoleDesAffaires?action=doDocpaDetails&amp;backto=/wps/portal/public/Accueil/Actualite&amp;id=7750" TargetMode="External"/><Relationship Id="rId5" Type="http://schemas.openxmlformats.org/officeDocument/2006/relationships/hyperlink" Target="http://legilux.public.lu/eli/etat/leg/loi/2021/12/13/a869/jo" TargetMode="External"/><Relationship Id="rId4" Type="http://schemas.openxmlformats.org/officeDocument/2006/relationships/hyperlink" Target="https://eur-lex.europa.eu/eli/dir/2014/55/oj?locale=fr"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docs.peppol.eu/poacc/billing/3.0/syntax/ubl-invoice/cac-InvoiceLine/cbc-ID" TargetMode="External"/><Relationship Id="rId3" Type="http://schemas.openxmlformats.org/officeDocument/2006/relationships/hyperlink" Target="https://docs.peppol.eu/poacc/billing/3.0/syntax/ubl-invoice/cac-OrderReference/cbc-ID" TargetMode="External"/><Relationship Id="rId7" Type="http://schemas.openxmlformats.org/officeDocument/2006/relationships/hyperlink" Target="https://docs.peppol.eu/poacc/billing/3.0/syntax/ubl-invoice/cac-PaymentTerms/cbc-Not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ocs.peppol.eu/poacc/billing/3.0/syntax/ubl-invoice/cbc-Note" TargetMode="External"/><Relationship Id="rId5" Type="http://schemas.openxmlformats.org/officeDocument/2006/relationships/hyperlink" Target="https://docs.peppol.eu/poacc/billing/3.0/syntax/ubl-invoice/cac-ContractDocumentReference/cbc-ID" TargetMode="External"/><Relationship Id="rId10" Type="http://schemas.openxmlformats.org/officeDocument/2006/relationships/hyperlink" Target="https://docs.peppol.eu/poacc/billing/3.0/syntax/ubl-invoice/cac-InvoiceLine/cac-Item/cbc-Description" TargetMode="External"/><Relationship Id="rId4" Type="http://schemas.openxmlformats.org/officeDocument/2006/relationships/hyperlink" Target="https://docs.peppol.eu/poacc/billing/3.0/syntax/ubl-invoice/cac-InvoiceLine/cbc-AccountingCost" TargetMode="External"/><Relationship Id="rId9" Type="http://schemas.openxmlformats.org/officeDocument/2006/relationships/hyperlink" Target="https://docs.peppol.eu/poacc/billing/3.0/syntax/ubl-invoice/cac-InvoiceLine/cac-Item/cbc-Nam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peppol.org/" TargetMode="External"/><Relationship Id="rId3" Type="http://schemas.openxmlformats.org/officeDocument/2006/relationships/hyperlink" Target="https://e-facturation.lu/" TargetMode="External"/><Relationship Id="rId7" Type="http://schemas.openxmlformats.org/officeDocument/2006/relationships/hyperlink" Target="https://peppol.e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legilux.public.lu/eli/etat/leg/rgd/2021/12/13/a870/jo" TargetMode="External"/><Relationship Id="rId5" Type="http://schemas.openxmlformats.org/officeDocument/2006/relationships/hyperlink" Target="https://legilux.public.lu/eli/etat/leg/loi/2019/05/16/a345/consolide/20211218" TargetMode="External"/><Relationship Id="rId4" Type="http://schemas.openxmlformats.org/officeDocument/2006/relationships/hyperlink" Target="https://digital.gouvernement.lu/de/dossiers/2021/facturation-electronique.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info@efact.public.l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0" y="4003675"/>
            <a:ext cx="9144000" cy="1801813"/>
          </a:xfrm>
          <a:prstGeom prst="rect">
            <a:avLst/>
          </a:prstGeom>
          <a:solidFill>
            <a:schemeClr val="bg1"/>
          </a:solidFill>
          <a:ln w="9525" algn="ctr">
            <a:solidFill>
              <a:schemeClr val="bg1"/>
            </a:solidFill>
            <a:round/>
            <a:headEnd/>
            <a:tailEnd/>
          </a:ln>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4" name="Zone de texte 38"/>
          <p:cNvSpPr txBox="1"/>
          <p:nvPr/>
        </p:nvSpPr>
        <p:spPr>
          <a:xfrm>
            <a:off x="107504" y="4365625"/>
            <a:ext cx="8928100" cy="1079500"/>
          </a:xfrm>
          <a:prstGeom prst="rect">
            <a:avLst/>
          </a:prstGeom>
          <a:noFill/>
          <a:ln w="6350">
            <a:noFill/>
          </a:ln>
        </p:spPr>
        <p:txBody>
          <a:bodyPr/>
          <a:lstStyle/>
          <a:p>
            <a:pPr algn="ctr">
              <a:spcBef>
                <a:spcPts val="1200"/>
              </a:spcBef>
              <a:spcAft>
                <a:spcPts val="0"/>
              </a:spcAft>
              <a:defRPr/>
            </a:pPr>
            <a:r>
              <a:rPr lang="fr-FR" sz="3600" b="0" dirty="0" err="1">
                <a:solidFill>
                  <a:srgbClr val="374D63"/>
                </a:solidFill>
                <a:latin typeface="+mn-lt"/>
                <a:ea typeface="Calibri" panose="020F0502020204030204" pitchFamily="34" charset="0"/>
              </a:rPr>
              <a:t>Elektronische</a:t>
            </a:r>
            <a:r>
              <a:rPr lang="fr-FR" sz="3600" b="0" dirty="0">
                <a:solidFill>
                  <a:srgbClr val="374D63"/>
                </a:solidFill>
                <a:latin typeface="+mn-lt"/>
                <a:ea typeface="Calibri" panose="020F0502020204030204" pitchFamily="34" charset="0"/>
              </a:rPr>
              <a:t> </a:t>
            </a:r>
            <a:r>
              <a:rPr lang="fr-FR" sz="3600" b="0" dirty="0" err="1">
                <a:solidFill>
                  <a:srgbClr val="374D63"/>
                </a:solidFill>
                <a:latin typeface="+mn-lt"/>
                <a:ea typeface="Calibri" panose="020F0502020204030204" pitchFamily="34" charset="0"/>
              </a:rPr>
              <a:t>Rechnungsstellung</a:t>
            </a:r>
            <a:r>
              <a:rPr lang="fr-FR" sz="3600" b="0" dirty="0">
                <a:solidFill>
                  <a:srgbClr val="374D63"/>
                </a:solidFill>
                <a:latin typeface="+mn-lt"/>
                <a:ea typeface="Calibri" panose="020F0502020204030204" pitchFamily="34" charset="0"/>
              </a:rPr>
              <a:t>: </a:t>
            </a:r>
            <a:r>
              <a:rPr lang="fr-FR" sz="3600" b="0" dirty="0" err="1">
                <a:solidFill>
                  <a:srgbClr val="374D63"/>
                </a:solidFill>
                <a:latin typeface="+mn-lt"/>
                <a:ea typeface="Calibri" panose="020F0502020204030204" pitchFamily="34" charset="0"/>
              </a:rPr>
              <a:t>Rechtlicher</a:t>
            </a:r>
            <a:r>
              <a:rPr lang="fr-FR" sz="3600" b="0" dirty="0">
                <a:solidFill>
                  <a:srgbClr val="374D63"/>
                </a:solidFill>
                <a:latin typeface="+mn-lt"/>
                <a:ea typeface="Calibri" panose="020F0502020204030204" pitchFamily="34" charset="0"/>
              </a:rPr>
              <a:t> </a:t>
            </a:r>
            <a:r>
              <a:rPr lang="fr-FR" sz="3600" b="0" dirty="0" err="1">
                <a:solidFill>
                  <a:srgbClr val="374D63"/>
                </a:solidFill>
                <a:latin typeface="+mn-lt"/>
                <a:ea typeface="Calibri" panose="020F0502020204030204" pitchFamily="34" charset="0"/>
              </a:rPr>
              <a:t>Rahmen</a:t>
            </a:r>
            <a:r>
              <a:rPr lang="fr-FR" sz="3600" b="0" dirty="0">
                <a:solidFill>
                  <a:srgbClr val="374D63"/>
                </a:solidFill>
                <a:latin typeface="+mn-lt"/>
                <a:ea typeface="Calibri" panose="020F0502020204030204" pitchFamily="34" charset="0"/>
              </a:rPr>
              <a:t> </a:t>
            </a:r>
            <a:r>
              <a:rPr lang="fr-FR" sz="3600" b="0" dirty="0" err="1">
                <a:solidFill>
                  <a:srgbClr val="374D63"/>
                </a:solidFill>
                <a:latin typeface="+mn-lt"/>
                <a:ea typeface="Calibri" panose="020F0502020204030204" pitchFamily="34" charset="0"/>
              </a:rPr>
              <a:t>und</a:t>
            </a:r>
            <a:r>
              <a:rPr lang="fr-FR" sz="3600" b="0" dirty="0">
                <a:solidFill>
                  <a:srgbClr val="374D63"/>
                </a:solidFill>
                <a:latin typeface="+mn-lt"/>
                <a:ea typeface="Calibri" panose="020F0502020204030204" pitchFamily="34" charset="0"/>
              </a:rPr>
              <a:t> </a:t>
            </a:r>
            <a:r>
              <a:rPr lang="fr-FR" sz="3600" b="0" dirty="0" err="1">
                <a:solidFill>
                  <a:srgbClr val="374D63"/>
                </a:solidFill>
                <a:latin typeface="+mn-lt"/>
                <a:ea typeface="Calibri" panose="020F0502020204030204" pitchFamily="34" charset="0"/>
              </a:rPr>
              <a:t>technische</a:t>
            </a:r>
            <a:r>
              <a:rPr lang="fr-FR" sz="3600" b="0" dirty="0">
                <a:solidFill>
                  <a:srgbClr val="374D63"/>
                </a:solidFill>
                <a:latin typeface="+mn-lt"/>
                <a:ea typeface="Calibri" panose="020F0502020204030204" pitchFamily="34" charset="0"/>
              </a:rPr>
              <a:t> </a:t>
            </a:r>
            <a:r>
              <a:rPr lang="fr-FR" sz="3600" b="0" dirty="0" err="1">
                <a:solidFill>
                  <a:srgbClr val="374D63"/>
                </a:solidFill>
                <a:latin typeface="+mn-lt"/>
                <a:ea typeface="Calibri" panose="020F0502020204030204" pitchFamily="34" charset="0"/>
              </a:rPr>
              <a:t>Lösungen</a:t>
            </a:r>
            <a:endParaRPr lang="fr-FR" sz="3600" b="0" dirty="0">
              <a:solidFill>
                <a:srgbClr val="374D63"/>
              </a:solidFill>
              <a:latin typeface="+mn-lt"/>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Rechtskonforme</a:t>
            </a:r>
            <a:r>
              <a:rPr lang="fr-FR" sz="2500" b="0" dirty="0">
                <a:solidFill>
                  <a:schemeClr val="bg1"/>
                </a:solidFill>
                <a:latin typeface="+mn-lt"/>
              </a:rPr>
              <a:t> </a:t>
            </a:r>
            <a:r>
              <a:rPr lang="fr-FR" sz="2500" b="0" dirty="0" err="1">
                <a:solidFill>
                  <a:schemeClr val="bg1"/>
                </a:solidFill>
                <a:latin typeface="+mn-lt"/>
              </a:rPr>
              <a:t>elektronische</a:t>
            </a:r>
            <a:r>
              <a:rPr lang="fr-FR" sz="2500" b="0" dirty="0">
                <a:solidFill>
                  <a:schemeClr val="bg1"/>
                </a:solidFill>
                <a:latin typeface="+mn-lt"/>
              </a:rPr>
              <a:t> </a:t>
            </a:r>
            <a:r>
              <a:rPr lang="fr-FR" sz="2500" b="0" dirty="0" err="1">
                <a:solidFill>
                  <a:schemeClr val="bg1"/>
                </a:solidFill>
                <a:latin typeface="+mn-lt"/>
              </a:rPr>
              <a:t>Rechnung</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44824"/>
            <a:ext cx="8425184" cy="4801314"/>
          </a:xfrm>
          <a:prstGeom prst="rect">
            <a:avLst/>
          </a:prstGeom>
          <a:noFill/>
        </p:spPr>
        <p:txBody>
          <a:bodyPr wrap="square">
            <a:spAutoFit/>
          </a:bodyPr>
          <a:lstStyle/>
          <a:p>
            <a:pPr marL="285750" indent="-285750">
              <a:buFont typeface="Arial" panose="020B0604020202020204" pitchFamily="34" charset="0"/>
              <a:buChar char="•"/>
              <a:defRPr/>
            </a:pPr>
            <a:r>
              <a:rPr lang="de-DE" sz="1800" dirty="0">
                <a:solidFill>
                  <a:schemeClr val="bg1"/>
                </a:solidFill>
                <a:latin typeface="+mn-lt"/>
              </a:rPr>
              <a:t>Elektronische Rechnung</a:t>
            </a:r>
            <a:br>
              <a:rPr lang="de-DE" sz="1800" dirty="0">
                <a:solidFill>
                  <a:schemeClr val="bg1"/>
                </a:solidFill>
                <a:latin typeface="+mn-lt"/>
              </a:rPr>
            </a:br>
            <a:r>
              <a:rPr lang="de-DE" sz="1800" b="0" dirty="0">
                <a:solidFill>
                  <a:schemeClr val="bg1"/>
                </a:solidFill>
                <a:latin typeface="+mn-lt"/>
              </a:rPr>
              <a:t>Eine XML-Datei oder eine XML enthaltende Datei die automatisch von einem Rechner gelesen werden kann und also nicht einfach ein unstrukturiertes PDF-, Word- oder sonstiges Dokument.</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defRPr/>
            </a:pPr>
            <a:r>
              <a:rPr lang="de-DE" sz="1800" dirty="0">
                <a:solidFill>
                  <a:schemeClr val="bg1"/>
                </a:solidFill>
                <a:latin typeface="+mn-lt"/>
              </a:rPr>
              <a:t>Rechtskonforme elektronische Rechnung</a:t>
            </a:r>
            <a:br>
              <a:rPr lang="de-DE" sz="1800" dirty="0">
                <a:solidFill>
                  <a:schemeClr val="bg1"/>
                </a:solidFill>
                <a:latin typeface="+mn-lt"/>
              </a:rPr>
            </a:br>
            <a:r>
              <a:rPr lang="de-DE" sz="1800" b="0" dirty="0">
                <a:solidFill>
                  <a:schemeClr val="bg1"/>
                </a:solidFill>
                <a:latin typeface="+mn-lt"/>
              </a:rPr>
              <a:t>Elektronische Rechnung, die der neuesten Fassung der europäischen Norm entspricht, die das semantische Datenmodell einer elektronischen Rechnung festlegt, und die einer der </a:t>
            </a:r>
            <a:r>
              <a:rPr lang="de-DE" sz="1800" b="0" dirty="0" err="1">
                <a:solidFill>
                  <a:schemeClr val="bg1"/>
                </a:solidFill>
                <a:latin typeface="+mn-lt"/>
              </a:rPr>
              <a:t>Syntaxen</a:t>
            </a:r>
            <a:r>
              <a:rPr lang="de-DE" sz="1800" b="0" dirty="0">
                <a:solidFill>
                  <a:schemeClr val="bg1"/>
                </a:solidFill>
                <a:latin typeface="+mn-lt"/>
              </a:rPr>
              <a:t>, d. h. XML-Formate, entspricht, die auf der neuesten von der Europäischen Kommission veröffentlichten Liste stehen.</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Die europäische Norm zum semantischen Standard</a:t>
            </a:r>
            <a:r>
              <a:rPr lang="fr-FR" sz="1800" b="0" dirty="0">
                <a:solidFill>
                  <a:schemeClr val="bg1"/>
                </a:solidFill>
                <a:latin typeface="+mn-lt"/>
              </a:rPr>
              <a:t>:</a:t>
            </a:r>
          </a:p>
          <a:p>
            <a:pPr marL="742950" lvl="1" indent="-285750">
              <a:buFont typeface="Arial" panose="020B0604020202020204" pitchFamily="34" charset="0"/>
              <a:buChar char="•"/>
              <a:defRPr/>
            </a:pP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EN 16931-1:2017</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Die 2 </a:t>
            </a:r>
            <a:r>
              <a:rPr lang="fr-FR" sz="1800" b="0" dirty="0" err="1">
                <a:solidFill>
                  <a:schemeClr val="bg1"/>
                </a:solidFill>
                <a:latin typeface="+mn-lt"/>
              </a:rPr>
              <a:t>Syntaxen</a:t>
            </a:r>
            <a:r>
              <a:rPr lang="fr-FR" sz="1800" b="0" dirty="0">
                <a:solidFill>
                  <a:schemeClr val="bg1"/>
                </a:solidFill>
                <a:latin typeface="+mn-lt"/>
              </a:rPr>
              <a:t>:</a:t>
            </a:r>
          </a:p>
          <a:p>
            <a:pPr marL="742950" lvl="1" indent="-285750">
              <a:buFont typeface="Arial" panose="020B0604020202020204" pitchFamily="34" charset="0"/>
              <a:buChar char="•"/>
              <a:defRPr/>
            </a:pP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XML au format UBL</a:t>
            </a:r>
            <a:r>
              <a:rPr lang="fr-FR" sz="1800" b="0" dirty="0">
                <a:solidFill>
                  <a:schemeClr val="bg1"/>
                </a:solidFill>
                <a:latin typeface="+mn-lt"/>
                <a:hlinkClick r:id="rId4"/>
              </a:rPr>
              <a:t> </a:t>
            </a:r>
            <a:r>
              <a:rPr lang="fr-FR" sz="1800" b="0" dirty="0">
                <a:solidFill>
                  <a:schemeClr val="bg1"/>
                </a:solidFill>
                <a:latin typeface="+mn-lt"/>
              </a:rPr>
              <a:t>(Universal Business </a:t>
            </a:r>
            <a:r>
              <a:rPr lang="fr-FR" sz="1800" b="0" dirty="0" err="1">
                <a:solidFill>
                  <a:schemeClr val="bg1"/>
                </a:solidFill>
                <a:latin typeface="+mn-lt"/>
              </a:rPr>
              <a:t>Language</a:t>
            </a:r>
            <a:r>
              <a:rPr lang="fr-FR" sz="1800" b="0" dirty="0">
                <a:solidFill>
                  <a:schemeClr val="bg1"/>
                </a:solidFill>
                <a:latin typeface="+mn-lt"/>
              </a:rPr>
              <a:t>) : norme ISO/IEC 19845:2015 ;</a:t>
            </a:r>
          </a:p>
          <a:p>
            <a:pPr marL="742950" lvl="1" indent="-285750">
              <a:buFont typeface="Arial" panose="020B0604020202020204" pitchFamily="34" charset="0"/>
              <a:buChar char="•"/>
              <a:defRPr/>
            </a:pP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XML UN/CEFACT CII</a:t>
            </a:r>
            <a:r>
              <a:rPr lang="fr-FR" sz="1800" b="0" dirty="0">
                <a:solidFill>
                  <a:schemeClr val="bg1"/>
                </a:solidFill>
                <a:latin typeface="+mn-lt"/>
              </a:rPr>
              <a:t> (Cross </a:t>
            </a:r>
            <a:r>
              <a:rPr lang="fr-FR" sz="1800" b="0" dirty="0" err="1">
                <a:solidFill>
                  <a:schemeClr val="bg1"/>
                </a:solidFill>
                <a:latin typeface="+mn-lt"/>
              </a:rPr>
              <a:t>Industry</a:t>
            </a:r>
            <a:r>
              <a:rPr lang="fr-FR" sz="1800" b="0" dirty="0">
                <a:solidFill>
                  <a:schemeClr val="bg1"/>
                </a:solidFill>
                <a:latin typeface="+mn-lt"/>
              </a:rPr>
              <a:t> </a:t>
            </a:r>
            <a:r>
              <a:rPr lang="fr-FR" sz="1800" b="0" dirty="0" err="1">
                <a:solidFill>
                  <a:schemeClr val="bg1"/>
                </a:solidFill>
                <a:latin typeface="+mn-lt"/>
              </a:rPr>
              <a:t>Invoice</a:t>
            </a:r>
            <a:r>
              <a:rPr lang="fr-FR" sz="1800" b="0" dirty="0">
                <a:solidFill>
                  <a:schemeClr val="bg1"/>
                </a:solidFill>
                <a:latin typeface="+mn-lt"/>
              </a:rPr>
              <a:t>).</a:t>
            </a:r>
          </a:p>
        </p:txBody>
      </p:sp>
    </p:spTree>
    <p:extLst>
      <p:ext uri="{BB962C8B-B14F-4D97-AF65-F5344CB8AC3E}">
        <p14:creationId xmlns:p14="http://schemas.microsoft.com/office/powerpoint/2010/main" val="378030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2951164" y="3328988"/>
            <a:ext cx="3205012" cy="1200329"/>
          </a:xfrm>
          <a:prstGeom prst="rect">
            <a:avLst/>
          </a:prstGeom>
          <a:noFill/>
        </p:spPr>
        <p:txBody>
          <a:bodyPr wrap="square">
            <a:spAutoFit/>
          </a:bodyPr>
          <a:lstStyle/>
          <a:p>
            <a:pPr algn="ctr">
              <a:defRPr/>
            </a:pPr>
            <a:r>
              <a:rPr lang="fr-FR" sz="3600" b="0" dirty="0" err="1">
                <a:solidFill>
                  <a:srgbClr val="374D63"/>
                </a:solidFill>
                <a:latin typeface="+mn-lt"/>
              </a:rPr>
              <a:t>Rechtliche</a:t>
            </a:r>
            <a:endParaRPr lang="fr-FR" sz="3600" b="0" dirty="0">
              <a:solidFill>
                <a:srgbClr val="374D63"/>
              </a:solidFill>
              <a:latin typeface="+mn-lt"/>
            </a:endParaRPr>
          </a:p>
          <a:p>
            <a:pPr algn="ctr">
              <a:defRPr/>
            </a:pPr>
            <a:r>
              <a:rPr lang="fr-FR" sz="3600" b="0" dirty="0" err="1">
                <a:solidFill>
                  <a:srgbClr val="374D63"/>
                </a:solidFill>
                <a:latin typeface="+mn-lt"/>
              </a:rPr>
              <a:t>Verpflichtungen</a:t>
            </a:r>
            <a:endParaRPr lang="fr-FR" sz="3600" b="0" dirty="0">
              <a:solidFill>
                <a:srgbClr val="374D63"/>
              </a:solidFill>
              <a:latin typeface="+mn-lt"/>
            </a:endParaRP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3</a:t>
            </a:r>
          </a:p>
        </p:txBody>
      </p:sp>
    </p:spTree>
    <p:extLst>
      <p:ext uri="{BB962C8B-B14F-4D97-AF65-F5344CB8AC3E}">
        <p14:creationId xmlns:p14="http://schemas.microsoft.com/office/powerpoint/2010/main" val="129412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fr-FR" sz="1600" b="1" i="0" u="none" strike="noStrike" kern="1200" cap="none" spc="0" normalizeH="0" baseline="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de-DE" sz="2500" b="0" dirty="0">
                <a:solidFill>
                  <a:schemeClr val="bg1"/>
                </a:solidFill>
                <a:latin typeface="+mn-lt"/>
              </a:rPr>
              <a:t>Verpflichtungen</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88840"/>
            <a:ext cx="8353176" cy="4524315"/>
          </a:xfrm>
          <a:prstGeom prst="rect">
            <a:avLst/>
          </a:prstGeom>
          <a:noFill/>
        </p:spPr>
        <p:txBody>
          <a:bodyPr wrap="square">
            <a:spAutoFit/>
          </a:bodyPr>
          <a:lstStyle/>
          <a:p>
            <a:pPr marL="285750" indent="-285750">
              <a:buFont typeface="Arial" panose="020B0604020202020204" pitchFamily="34" charset="0"/>
              <a:buChar char="•"/>
            </a:pPr>
            <a:r>
              <a:rPr lang="de-DE" sz="1800" b="0" dirty="0">
                <a:solidFill>
                  <a:schemeClr val="bg1"/>
                </a:solidFill>
                <a:latin typeface="+mn-lt"/>
              </a:rPr>
              <a:t>Für die Wirtschaftsteilnehmer:</a:t>
            </a:r>
          </a:p>
          <a:p>
            <a:pPr marL="742950" lvl="1" indent="-285750">
              <a:buFont typeface="Arial" panose="020B0604020202020204" pitchFamily="34" charset="0"/>
              <a:buChar char="•"/>
            </a:pPr>
            <a:r>
              <a:rPr lang="de-DE" sz="1800" b="0" dirty="0">
                <a:solidFill>
                  <a:schemeClr val="bg1"/>
                </a:solidFill>
                <a:latin typeface="+mn-lt"/>
              </a:rPr>
              <a:t>Im Rahmen der öffentlichen Auftragsvergabe nur r</a:t>
            </a:r>
            <a:r>
              <a:rPr lang="de-DE" sz="1800" dirty="0">
                <a:solidFill>
                  <a:schemeClr val="bg1"/>
                </a:solidFill>
                <a:latin typeface="+mn-lt"/>
              </a:rPr>
              <a:t>echtskonforme elektronische Rechnungen</a:t>
            </a:r>
            <a:r>
              <a:rPr lang="de-DE" sz="1800" b="0" dirty="0">
                <a:solidFill>
                  <a:schemeClr val="bg1"/>
                </a:solidFill>
                <a:latin typeface="+mn-lt"/>
              </a:rPr>
              <a:t> auszustellen und zu übermitteln (Art. 4</a:t>
            </a:r>
            <a:r>
              <a:rPr lang="de-DE" sz="1800" b="0" i="1" dirty="0">
                <a:solidFill>
                  <a:schemeClr val="bg1"/>
                </a:solidFill>
                <a:latin typeface="+mn-lt"/>
              </a:rPr>
              <a:t>bis</a:t>
            </a:r>
            <a:r>
              <a:rPr lang="de-DE" sz="1800" b="0" dirty="0">
                <a:solidFill>
                  <a:schemeClr val="bg1"/>
                </a:solidFill>
                <a:latin typeface="+mn-lt"/>
              </a:rPr>
              <a:t>);</a:t>
            </a:r>
          </a:p>
          <a:p>
            <a:pPr marL="742950" lvl="1" indent="-285750">
              <a:buFont typeface="Arial" panose="020B0604020202020204" pitchFamily="34" charset="0"/>
              <a:buChar char="•"/>
            </a:pPr>
            <a:r>
              <a:rPr lang="de-DE" sz="1800" b="0" dirty="0">
                <a:solidFill>
                  <a:schemeClr val="bg1"/>
                </a:solidFill>
                <a:latin typeface="+mn-lt"/>
              </a:rPr>
              <a:t>Für die Übermittlung dieser Rechnungen entweder das </a:t>
            </a:r>
            <a:r>
              <a:rPr lang="de-DE" sz="1800" b="0" dirty="0">
                <a:solidFill>
                  <a:schemeClr val="bg1"/>
                </a:solidFill>
                <a:latin typeface="+mn-lt"/>
                <a:hlinkClick r:id="rId3">
                  <a:extLst>
                    <a:ext uri="{A12FA001-AC4F-418D-AE19-62706E023703}">
                      <ahyp:hlinkClr xmlns:ahyp="http://schemas.microsoft.com/office/drawing/2018/hyperlinkcolor" val="tx"/>
                    </a:ext>
                  </a:extLst>
                </a:hlinkClick>
              </a:rPr>
              <a:t>Peppol-Netzwerk</a:t>
            </a:r>
            <a:r>
              <a:rPr lang="de-DE" sz="1800" b="0" dirty="0">
                <a:solidFill>
                  <a:schemeClr val="bg1"/>
                </a:solidFill>
                <a:latin typeface="+mn-lt"/>
              </a:rPr>
              <a:t> oder eines der </a:t>
            </a:r>
            <a:r>
              <a:rPr lang="de-DE" sz="1800" dirty="0">
                <a:solidFill>
                  <a:schemeClr val="bg1"/>
                </a:solidFill>
                <a:latin typeface="+mn-lt"/>
              </a:rPr>
              <a:t>Online-Formulare</a:t>
            </a:r>
            <a:r>
              <a:rPr lang="de-DE" sz="1800" b="0" dirty="0">
                <a:solidFill>
                  <a:schemeClr val="bg1"/>
                </a:solidFill>
                <a:latin typeface="+mn-lt"/>
              </a:rPr>
              <a:t> auf guichet.lu zu nutzen.</a:t>
            </a:r>
          </a:p>
          <a:p>
            <a:pPr marL="285750" indent="-285750">
              <a:buFont typeface="Arial" panose="020B0604020202020204" pitchFamily="34" charset="0"/>
              <a:buChar char="•"/>
            </a:pPr>
            <a:endParaRPr lang="de-DE" sz="1800" b="0" dirty="0">
              <a:solidFill>
                <a:schemeClr val="bg1"/>
              </a:solidFill>
              <a:latin typeface="+mn-lt"/>
            </a:endParaRPr>
          </a:p>
          <a:p>
            <a:pPr marL="285750" indent="-285750">
              <a:buFont typeface="Arial" panose="020B0604020202020204" pitchFamily="34" charset="0"/>
              <a:buChar char="•"/>
            </a:pPr>
            <a:r>
              <a:rPr lang="de-DE" sz="1800" b="0" dirty="0">
                <a:solidFill>
                  <a:schemeClr val="bg1"/>
                </a:solidFill>
                <a:latin typeface="+mn-lt"/>
              </a:rPr>
              <a:t>Für öffentliche Einrichtungen:</a:t>
            </a:r>
          </a:p>
          <a:p>
            <a:pPr marL="742950" lvl="1" indent="-285750">
              <a:buFont typeface="Arial" panose="020B0604020202020204" pitchFamily="34" charset="0"/>
              <a:buChar char="•"/>
            </a:pPr>
            <a:r>
              <a:rPr lang="de-DE" sz="1800" b="0" dirty="0">
                <a:solidFill>
                  <a:schemeClr val="bg1"/>
                </a:solidFill>
                <a:latin typeface="+mn-lt"/>
              </a:rPr>
              <a:t>rechtskonforme elektronische Rechnungen zu empfangen und zu verarbeiten;</a:t>
            </a:r>
          </a:p>
          <a:p>
            <a:pPr marL="742950" lvl="1" indent="-285750">
              <a:buFont typeface="Arial" panose="020B0604020202020204" pitchFamily="34" charset="0"/>
              <a:buChar char="•"/>
            </a:pPr>
            <a:r>
              <a:rPr lang="de-DE" sz="1800" b="0" dirty="0">
                <a:solidFill>
                  <a:schemeClr val="bg1"/>
                </a:solidFill>
                <a:latin typeface="+mn-lt"/>
              </a:rPr>
              <a:t>für den automatisierten Empfang elektronischer Rechnungen das </a:t>
            </a:r>
            <a:r>
              <a:rPr lang="de-DE" sz="1800" b="0" dirty="0">
                <a:solidFill>
                  <a:prstClr val="white"/>
                </a:solidFill>
                <a:latin typeface="Calibri" panose="020F0502020204030204"/>
                <a:hlinkClick r:id="rId3">
                  <a:extLst>
                    <a:ext uri="{A12FA001-AC4F-418D-AE19-62706E023703}">
                      <ahyp:hlinkClr xmlns:ahyp="http://schemas.microsoft.com/office/drawing/2018/hyperlinkcolor" val="tx"/>
                    </a:ext>
                  </a:extLst>
                </a:hlinkClick>
              </a:rPr>
              <a:t>Peppol-Netzwerk</a:t>
            </a:r>
            <a:r>
              <a:rPr lang="de-DE" sz="1800" b="0" dirty="0">
                <a:solidFill>
                  <a:schemeClr val="bg1"/>
                </a:solidFill>
                <a:latin typeface="+mn-lt"/>
              </a:rPr>
              <a:t> zu nutzen und, solange sie keinen eigenen Peppol-Zugangspunkt haben, den Peppol-Zugangspunkt des CTIE (Zentrum für Informationstechnologien des Staates) zu nutzen.</a:t>
            </a:r>
          </a:p>
          <a:p>
            <a:pPr marL="285750" indent="-285750">
              <a:buFont typeface="Arial" panose="020B0604020202020204" pitchFamily="34" charset="0"/>
              <a:buChar char="•"/>
            </a:pPr>
            <a:endParaRPr lang="de-DE" sz="1800" b="0" dirty="0">
              <a:solidFill>
                <a:schemeClr val="bg1"/>
              </a:solidFill>
              <a:latin typeface="+mn-lt"/>
            </a:endParaRPr>
          </a:p>
          <a:p>
            <a:pPr marL="285750" indent="-285750">
              <a:buFont typeface="Arial" panose="020B0604020202020204" pitchFamily="34" charset="0"/>
              <a:buChar char="•"/>
            </a:pPr>
            <a:r>
              <a:rPr lang="de-DE" sz="1800" b="0" dirty="0">
                <a:solidFill>
                  <a:schemeClr val="bg1"/>
                </a:solidFill>
                <a:latin typeface="+mn-lt"/>
              </a:rPr>
              <a:t>Für Ministerien und staatliche Verwaltungen:</a:t>
            </a:r>
          </a:p>
          <a:p>
            <a:pPr marL="742950" lvl="1" indent="-285750">
              <a:buFont typeface="Arial" panose="020B0604020202020204" pitchFamily="34" charset="0"/>
              <a:buChar char="•"/>
            </a:pPr>
            <a:r>
              <a:rPr lang="de-DE" sz="1800" b="0" dirty="0">
                <a:solidFill>
                  <a:schemeClr val="bg1"/>
                </a:solidFill>
                <a:latin typeface="+mn-lt"/>
              </a:rPr>
              <a:t>den Peppol-Zugangspunkt des CTIE zu nutzen.</a:t>
            </a:r>
          </a:p>
          <a:p>
            <a:pPr marL="285750" indent="-285750">
              <a:buFont typeface="Arial" panose="020B0604020202020204" pitchFamily="34" charset="0"/>
              <a:buChar char="•"/>
              <a:defRPr/>
            </a:pPr>
            <a:endParaRPr lang="de-DE" sz="1800" b="0" dirty="0">
              <a:solidFill>
                <a:schemeClr val="bg1"/>
              </a:solidFill>
              <a:latin typeface="+mn-lt"/>
            </a:endParaRPr>
          </a:p>
        </p:txBody>
      </p:sp>
    </p:spTree>
    <p:extLst>
      <p:ext uri="{BB962C8B-B14F-4D97-AF65-F5344CB8AC3E}">
        <p14:creationId xmlns:p14="http://schemas.microsoft.com/office/powerpoint/2010/main" val="374165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Artikel</a:t>
            </a:r>
            <a:r>
              <a:rPr lang="fr-FR" sz="2500" b="0" dirty="0">
                <a:solidFill>
                  <a:schemeClr val="bg1"/>
                </a:solidFill>
                <a:latin typeface="+mn-lt"/>
              </a:rPr>
              <a:t> 4</a:t>
            </a:r>
            <a:r>
              <a:rPr lang="fr-FR" sz="2500" b="0" i="1" dirty="0">
                <a:solidFill>
                  <a:schemeClr val="bg1"/>
                </a:solidFill>
                <a:latin typeface="+mn-lt"/>
              </a:rPr>
              <a:t>bis</a:t>
            </a:r>
            <a:r>
              <a:rPr lang="fr-FR" sz="2500" b="0" dirty="0">
                <a:solidFill>
                  <a:schemeClr val="bg1"/>
                </a:solidFill>
                <a:latin typeface="+mn-lt"/>
              </a:rPr>
              <a:t> </a:t>
            </a:r>
            <a:r>
              <a:rPr lang="fr-FR" sz="2500" b="0" dirty="0" err="1">
                <a:solidFill>
                  <a:schemeClr val="bg1"/>
                </a:solidFill>
                <a:latin typeface="+mn-lt"/>
              </a:rPr>
              <a:t>tritt</a:t>
            </a:r>
            <a:r>
              <a:rPr lang="fr-FR" sz="2500" b="0" dirty="0">
                <a:solidFill>
                  <a:schemeClr val="bg1"/>
                </a:solidFill>
                <a:latin typeface="+mn-lt"/>
              </a:rPr>
              <a:t> in 3 </a:t>
            </a:r>
            <a:r>
              <a:rPr lang="fr-FR" sz="2500" b="0" dirty="0" err="1">
                <a:solidFill>
                  <a:schemeClr val="bg1"/>
                </a:solidFill>
                <a:latin typeface="+mn-lt"/>
              </a:rPr>
              <a:t>Stufen</a:t>
            </a:r>
            <a:r>
              <a:rPr lang="fr-FR" sz="2500" b="0" dirty="0">
                <a:solidFill>
                  <a:schemeClr val="bg1"/>
                </a:solidFill>
                <a:latin typeface="+mn-lt"/>
              </a:rPr>
              <a:t> in Kraft</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2862322"/>
          </a:xfrm>
          <a:prstGeom prst="rect">
            <a:avLst/>
          </a:prstGeom>
          <a:noFill/>
        </p:spPr>
        <p:txBody>
          <a:bodyPr wrap="square">
            <a:spAutoFit/>
          </a:bodyPr>
          <a:lstStyle/>
          <a:p>
            <a:pPr>
              <a:defRPr/>
            </a:pPr>
            <a:endParaRPr lang="de-DE" sz="1800" b="0" dirty="0">
              <a:solidFill>
                <a:schemeClr val="bg1"/>
              </a:solidFill>
              <a:latin typeface="+mn-lt"/>
            </a:endParaRP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Für große Wirtschaftsteilnehmer 5 Monate nach Inkrafttreten des Gesetzes, d.h. am 18. Mai 2022;</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Für mittlere Wirtschaftsteilnehmer 10 Monate nach Inkrafttreten, d.h. am 18. Oktober 2022;</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Für kleine und neu gegründete Wirtschaftsteilnehmer 15 Monate nach Inkrafttreten, d.h. am 18. März 2023.</a:t>
            </a:r>
          </a:p>
        </p:txBody>
      </p:sp>
    </p:spTree>
    <p:extLst>
      <p:ext uri="{BB962C8B-B14F-4D97-AF65-F5344CB8AC3E}">
        <p14:creationId xmlns:p14="http://schemas.microsoft.com/office/powerpoint/2010/main" val="339516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fr-FR" sz="1600" b="1" i="0" u="none" strike="noStrike" kern="1200" cap="none" spc="0" normalizeH="0" baseline="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467544" y="1326484"/>
            <a:ext cx="7777162" cy="477054"/>
          </a:xfrm>
          <a:prstGeom prst="rect">
            <a:avLst/>
          </a:prstGeom>
          <a:noFill/>
        </p:spPr>
        <p:txBody>
          <a:bodyPr>
            <a:spAutoFit/>
          </a:bodyPr>
          <a:lstStyle/>
          <a:p>
            <a:pPr>
              <a:defRPr/>
            </a:pPr>
            <a:r>
              <a:rPr lang="de-DE" sz="2500" b="0" dirty="0">
                <a:solidFill>
                  <a:schemeClr val="bg1"/>
                </a:solidFill>
                <a:latin typeface="+mn-lt"/>
              </a:rPr>
              <a:t>Kategorien von Wirtschaftsteilnehmern</a:t>
            </a:r>
          </a:p>
        </p:txBody>
      </p:sp>
      <p:sp>
        <p:nvSpPr>
          <p:cNvPr id="6" name="TextBox 5">
            <a:extLst>
              <a:ext uri="{FF2B5EF4-FFF2-40B4-BE49-F238E27FC236}">
                <a16:creationId xmlns:a16="http://schemas.microsoft.com/office/drawing/2014/main" id="{2BD3C836-A567-4A9F-BF0A-B57E78E0D60E}"/>
              </a:ext>
            </a:extLst>
          </p:cNvPr>
          <p:cNvSpPr txBox="1"/>
          <p:nvPr/>
        </p:nvSpPr>
        <p:spPr>
          <a:xfrm>
            <a:off x="467544" y="2148160"/>
            <a:ext cx="8496944" cy="4262705"/>
          </a:xfrm>
          <a:prstGeom prst="rect">
            <a:avLst/>
          </a:prstGeom>
          <a:noFill/>
        </p:spPr>
        <p:txBody>
          <a:bodyPr wrap="square">
            <a:spAutoFit/>
          </a:bodyPr>
          <a:lstStyle/>
          <a:p>
            <a:pPr marL="285750" indent="-285750">
              <a:buFont typeface="Arial" panose="020B0604020202020204" pitchFamily="34" charset="0"/>
              <a:buChar char="•"/>
              <a:defRPr/>
            </a:pPr>
            <a:r>
              <a:rPr lang="en-US" sz="1800" dirty="0">
                <a:solidFill>
                  <a:schemeClr val="bg1"/>
                </a:solidFill>
                <a:latin typeface="+mn-lt"/>
              </a:rPr>
              <a:t>Gro</a:t>
            </a:r>
            <a:r>
              <a:rPr lang="de-DE" sz="1800" dirty="0">
                <a:solidFill>
                  <a:schemeClr val="bg1"/>
                </a:solidFill>
                <a:latin typeface="+mn-lt"/>
              </a:rPr>
              <a:t>ß</a:t>
            </a:r>
            <a:r>
              <a:rPr lang="en-US" sz="1800" dirty="0">
                <a:solidFill>
                  <a:schemeClr val="bg1"/>
                </a:solidFill>
                <a:latin typeface="+mn-lt"/>
              </a:rPr>
              <a:t>e </a:t>
            </a:r>
            <a:r>
              <a:rPr lang="en-US" sz="1800" b="0" dirty="0" err="1">
                <a:solidFill>
                  <a:schemeClr val="bg1"/>
                </a:solidFill>
                <a:latin typeface="+mn-lt"/>
              </a:rPr>
              <a:t>Wirtschaftsteilnehmer</a:t>
            </a:r>
            <a:r>
              <a:rPr lang="de-DE" sz="1800" b="0" dirty="0">
                <a:solidFill>
                  <a:schemeClr val="bg1"/>
                </a:solidFill>
                <a:latin typeface="+mn-lt"/>
              </a:rPr>
              <a:t>: </a:t>
            </a:r>
            <a:r>
              <a:rPr lang="en-US" sz="1800" b="0" dirty="0" err="1">
                <a:solidFill>
                  <a:schemeClr val="bg1"/>
                </a:solidFill>
                <a:latin typeface="+mn-lt"/>
              </a:rPr>
              <a:t>solche</a:t>
            </a:r>
            <a:r>
              <a:rPr lang="en-US" sz="1800" b="0" dirty="0">
                <a:solidFill>
                  <a:schemeClr val="bg1"/>
                </a:solidFill>
                <a:latin typeface="+mn-lt"/>
              </a:rPr>
              <a:t> </a:t>
            </a:r>
            <a:r>
              <a:rPr lang="de-DE" sz="1800" b="0" dirty="0">
                <a:solidFill>
                  <a:schemeClr val="bg1"/>
                </a:solidFill>
                <a:latin typeface="+mn-lt"/>
              </a:rPr>
              <a:t>die, zum Bilanzstichtag des Jahres 2019, bei mindestens 2 der 3 folgenden Kriterien die Obergrenzen </a:t>
            </a:r>
            <a:r>
              <a:rPr lang="de-DE" sz="1800" dirty="0">
                <a:solidFill>
                  <a:schemeClr val="bg1"/>
                </a:solidFill>
                <a:latin typeface="+mn-lt"/>
              </a:rPr>
              <a:t>überschreiten</a:t>
            </a:r>
            <a:r>
              <a:rPr lang="de-DE" sz="1800" b="0" dirty="0">
                <a:solidFill>
                  <a:schemeClr val="bg1"/>
                </a:solidFill>
                <a:latin typeface="+mn-lt"/>
              </a:rPr>
              <a:t>:</a:t>
            </a:r>
          </a:p>
          <a:p>
            <a:pPr marL="742950" lvl="1" indent="-285750">
              <a:buFont typeface="Arial" panose="020B0604020202020204" pitchFamily="34" charset="0"/>
              <a:buChar char="•"/>
              <a:defRPr/>
            </a:pPr>
            <a:r>
              <a:rPr lang="de-DE" sz="1500" b="0" dirty="0">
                <a:solidFill>
                  <a:schemeClr val="bg1"/>
                </a:solidFill>
                <a:latin typeface="+mn-lt"/>
              </a:rPr>
              <a:t>Bilanzsumme: 20 Millionen Euro;</a:t>
            </a:r>
          </a:p>
          <a:p>
            <a:pPr marL="742950" lvl="1" indent="-285750">
              <a:buFont typeface="Arial" panose="020B0604020202020204" pitchFamily="34" charset="0"/>
              <a:buChar char="•"/>
              <a:defRPr/>
            </a:pPr>
            <a:r>
              <a:rPr lang="de-DE" sz="1500" b="0" dirty="0">
                <a:solidFill>
                  <a:schemeClr val="bg1"/>
                </a:solidFill>
                <a:latin typeface="+mn-lt"/>
              </a:rPr>
              <a:t>Nettoumsatzerlöse: 40 Millionen Euro;</a:t>
            </a:r>
          </a:p>
          <a:p>
            <a:pPr marL="742950" lvl="1" indent="-285750">
              <a:buFont typeface="Arial" panose="020B0604020202020204" pitchFamily="34" charset="0"/>
              <a:buChar char="•"/>
              <a:defRPr/>
            </a:pPr>
            <a:r>
              <a:rPr lang="de-DE" sz="1500" b="0" dirty="0">
                <a:solidFill>
                  <a:schemeClr val="bg1"/>
                </a:solidFill>
                <a:latin typeface="+mn-lt"/>
              </a:rPr>
              <a:t>durchschnittliche Zahl der vollzeitbeschäftigten Mitarbeiter während des Geschäftsjahres: 250.</a:t>
            </a:r>
            <a:br>
              <a:rPr lang="de-DE" sz="1400" b="0" dirty="0">
                <a:solidFill>
                  <a:schemeClr val="bg1"/>
                </a:solidFill>
                <a:latin typeface="+mn-lt"/>
              </a:rPr>
            </a:br>
            <a:endParaRPr lang="de-DE" sz="1400" b="0" dirty="0">
              <a:solidFill>
                <a:schemeClr val="bg1"/>
              </a:solidFill>
              <a:latin typeface="+mn-lt"/>
            </a:endParaRPr>
          </a:p>
          <a:p>
            <a:pPr marL="285750" indent="-285750">
              <a:buFont typeface="Arial" panose="020B0604020202020204" pitchFamily="34" charset="0"/>
              <a:buChar char="•"/>
              <a:defRPr/>
            </a:pPr>
            <a:r>
              <a:rPr lang="de-DE" sz="1800" dirty="0">
                <a:solidFill>
                  <a:schemeClr val="bg1"/>
                </a:solidFill>
                <a:latin typeface="+mn-lt"/>
              </a:rPr>
              <a:t>Mittelgroße</a:t>
            </a:r>
            <a:r>
              <a:rPr lang="de-DE" sz="1800" b="0" dirty="0">
                <a:solidFill>
                  <a:schemeClr val="bg1"/>
                </a:solidFill>
                <a:latin typeface="+mn-lt"/>
              </a:rPr>
              <a:t> Wirtschaftsteilnehmer: </a:t>
            </a:r>
            <a:r>
              <a:rPr lang="en-US" sz="1800" b="0" dirty="0" err="1">
                <a:solidFill>
                  <a:schemeClr val="bg1"/>
                </a:solidFill>
                <a:latin typeface="+mn-lt"/>
              </a:rPr>
              <a:t>solche</a:t>
            </a:r>
            <a:r>
              <a:rPr lang="en-US" sz="1800" b="0" dirty="0">
                <a:solidFill>
                  <a:schemeClr val="bg1"/>
                </a:solidFill>
                <a:latin typeface="+mn-lt"/>
              </a:rPr>
              <a:t> </a:t>
            </a:r>
            <a:r>
              <a:rPr lang="de-DE" sz="1800" b="0" dirty="0">
                <a:solidFill>
                  <a:schemeClr val="bg1"/>
                </a:solidFill>
                <a:latin typeface="+mn-lt"/>
              </a:rPr>
              <a:t>die, zum Bilanzstichtag des Jahres 2019, bei mindestens 2 der 3 folgenden Kriterien die Obergrenzen </a:t>
            </a:r>
            <a:r>
              <a:rPr lang="de-DE" sz="1800" dirty="0">
                <a:solidFill>
                  <a:schemeClr val="bg1"/>
                </a:solidFill>
                <a:latin typeface="+mn-lt"/>
              </a:rPr>
              <a:t>nicht überschreiten</a:t>
            </a:r>
            <a:r>
              <a:rPr lang="de-DE" sz="1800" b="0" dirty="0">
                <a:solidFill>
                  <a:schemeClr val="bg1"/>
                </a:solidFill>
                <a:latin typeface="+mn-lt"/>
              </a:rPr>
              <a:t>:</a:t>
            </a:r>
          </a:p>
          <a:p>
            <a:pPr marL="742950" lvl="1" indent="-285750">
              <a:buFont typeface="Arial" panose="020B0604020202020204" pitchFamily="34" charset="0"/>
              <a:buChar char="•"/>
            </a:pPr>
            <a:r>
              <a:rPr lang="de-DE" sz="1500" b="0" dirty="0">
                <a:solidFill>
                  <a:schemeClr val="bg1"/>
                </a:solidFill>
                <a:latin typeface="+mn-lt"/>
              </a:rPr>
              <a:t>Bilanzsumme: 20 Millionen Euro;</a:t>
            </a:r>
          </a:p>
          <a:p>
            <a:pPr marL="742950" lvl="1" indent="-285750">
              <a:buFont typeface="Arial" panose="020B0604020202020204" pitchFamily="34" charset="0"/>
              <a:buChar char="•"/>
            </a:pPr>
            <a:r>
              <a:rPr lang="de-DE" sz="1500" b="0" dirty="0">
                <a:solidFill>
                  <a:schemeClr val="bg1"/>
                </a:solidFill>
                <a:latin typeface="+mn-lt"/>
              </a:rPr>
              <a:t>Nettoumsatzerlöse: 40 Millionen Euro;</a:t>
            </a:r>
          </a:p>
          <a:p>
            <a:pPr marL="742950" lvl="1" indent="-285750">
              <a:buFont typeface="Arial" panose="020B0604020202020204" pitchFamily="34" charset="0"/>
              <a:buChar char="•"/>
            </a:pPr>
            <a:r>
              <a:rPr lang="de-DE" sz="1500" b="0" dirty="0">
                <a:solidFill>
                  <a:schemeClr val="bg1"/>
                </a:solidFill>
                <a:latin typeface="+mn-lt"/>
              </a:rPr>
              <a:t>durchschnittliche Zahl der vollzeitbeschäftigten Mitarbeiter während des Geschäftsjahres: 250.</a:t>
            </a:r>
          </a:p>
          <a:p>
            <a:pPr>
              <a:defRPr/>
            </a:pPr>
            <a:endParaRPr lang="de-DE" sz="1400" b="0" dirty="0">
              <a:solidFill>
                <a:schemeClr val="bg1"/>
              </a:solidFill>
              <a:latin typeface="+mn-lt"/>
            </a:endParaRPr>
          </a:p>
          <a:p>
            <a:pPr marL="285750" indent="-285750">
              <a:buFont typeface="Arial" panose="020B0604020202020204" pitchFamily="34" charset="0"/>
              <a:buChar char="•"/>
              <a:defRPr/>
            </a:pPr>
            <a:r>
              <a:rPr lang="de-DE" sz="1800" dirty="0">
                <a:solidFill>
                  <a:schemeClr val="bg1"/>
                </a:solidFill>
                <a:latin typeface="+mn-lt"/>
              </a:rPr>
              <a:t>Kleine </a:t>
            </a:r>
            <a:r>
              <a:rPr lang="en-US" sz="1800" b="0" dirty="0" err="1">
                <a:solidFill>
                  <a:schemeClr val="bg1"/>
                </a:solidFill>
                <a:latin typeface="+mn-lt"/>
              </a:rPr>
              <a:t>Wirtschaftsteilnehmer</a:t>
            </a:r>
            <a:r>
              <a:rPr lang="de-DE" sz="1800" b="0" dirty="0">
                <a:solidFill>
                  <a:schemeClr val="bg1"/>
                </a:solidFill>
                <a:latin typeface="+mn-lt"/>
              </a:rPr>
              <a:t>: </a:t>
            </a:r>
            <a:r>
              <a:rPr lang="en-US" sz="1800" b="0" dirty="0" err="1">
                <a:solidFill>
                  <a:schemeClr val="bg1"/>
                </a:solidFill>
                <a:latin typeface="+mn-lt"/>
              </a:rPr>
              <a:t>solche</a:t>
            </a:r>
            <a:r>
              <a:rPr lang="en-US" sz="1800" b="0" dirty="0">
                <a:solidFill>
                  <a:schemeClr val="bg1"/>
                </a:solidFill>
                <a:latin typeface="+mn-lt"/>
              </a:rPr>
              <a:t> </a:t>
            </a:r>
            <a:r>
              <a:rPr lang="de-DE" sz="1800" b="0" dirty="0">
                <a:solidFill>
                  <a:schemeClr val="bg1"/>
                </a:solidFill>
                <a:latin typeface="+mn-lt"/>
              </a:rPr>
              <a:t>die, zum Bilanzstichtag des Jahres 2019, bei mindestens 2 der 3 folgenden Kriterien die Obergrenzen </a:t>
            </a:r>
            <a:r>
              <a:rPr lang="de-DE" sz="1800" dirty="0">
                <a:solidFill>
                  <a:schemeClr val="bg1"/>
                </a:solidFill>
                <a:latin typeface="+mn-lt"/>
              </a:rPr>
              <a:t>nicht überschreiten</a:t>
            </a:r>
            <a:r>
              <a:rPr lang="de-DE" sz="1800" b="0" dirty="0">
                <a:solidFill>
                  <a:schemeClr val="bg1"/>
                </a:solidFill>
                <a:latin typeface="+mn-lt"/>
              </a:rPr>
              <a:t>:</a:t>
            </a:r>
          </a:p>
          <a:p>
            <a:pPr marL="742950" lvl="1" indent="-285750">
              <a:buFont typeface="Arial" panose="020B0604020202020204" pitchFamily="34" charset="0"/>
              <a:buChar char="•"/>
            </a:pPr>
            <a:r>
              <a:rPr lang="de-DE" sz="1500" b="0" dirty="0">
                <a:solidFill>
                  <a:schemeClr val="bg1"/>
                </a:solidFill>
                <a:latin typeface="+mn-lt"/>
              </a:rPr>
              <a:t>Bilanzsumme: 4,4 Millionen Euro;</a:t>
            </a:r>
          </a:p>
          <a:p>
            <a:pPr marL="742950" lvl="1" indent="-285750">
              <a:buFont typeface="Arial" panose="020B0604020202020204" pitchFamily="34" charset="0"/>
              <a:buChar char="•"/>
            </a:pPr>
            <a:r>
              <a:rPr lang="de-DE" sz="1500" b="0" dirty="0">
                <a:solidFill>
                  <a:schemeClr val="bg1"/>
                </a:solidFill>
                <a:latin typeface="+mn-lt"/>
              </a:rPr>
              <a:t>Nettoumsatzerlöse: 8,8 Millionen Euro;</a:t>
            </a:r>
          </a:p>
          <a:p>
            <a:pPr marL="742950" lvl="1" indent="-285750">
              <a:buFont typeface="Arial" panose="020B0604020202020204" pitchFamily="34" charset="0"/>
              <a:buChar char="•"/>
            </a:pPr>
            <a:r>
              <a:rPr lang="de-DE" sz="1500" b="0" dirty="0">
                <a:solidFill>
                  <a:schemeClr val="bg1"/>
                </a:solidFill>
                <a:latin typeface="+mn-lt"/>
              </a:rPr>
              <a:t>durchschnittliche Zahl der vollzeitbeschäftigten Mitarbeiter während des Geschäftsjahres: 50.</a:t>
            </a:r>
          </a:p>
        </p:txBody>
      </p:sp>
    </p:spTree>
    <p:extLst>
      <p:ext uri="{BB962C8B-B14F-4D97-AF65-F5344CB8AC3E}">
        <p14:creationId xmlns:p14="http://schemas.microsoft.com/office/powerpoint/2010/main" val="158123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137152" cy="477054"/>
          </a:xfrm>
          <a:prstGeom prst="rect">
            <a:avLst/>
          </a:prstGeom>
          <a:noFill/>
        </p:spPr>
        <p:txBody>
          <a:bodyPr wrap="square">
            <a:spAutoFit/>
          </a:bodyPr>
          <a:lstStyle/>
          <a:p>
            <a:pPr>
              <a:defRPr/>
            </a:pPr>
            <a:r>
              <a:rPr lang="fr-FR" sz="2500" b="0" dirty="0" err="1">
                <a:solidFill>
                  <a:schemeClr val="bg1"/>
                </a:solidFill>
                <a:latin typeface="+mn-lt"/>
              </a:rPr>
              <a:t>Konsequenzen</a:t>
            </a:r>
            <a:r>
              <a:rPr lang="fr-FR" sz="2500" b="0" dirty="0">
                <a:solidFill>
                  <a:schemeClr val="bg1"/>
                </a:solidFill>
                <a:latin typeface="+mn-lt"/>
              </a:rPr>
              <a:t> </a:t>
            </a:r>
            <a:r>
              <a:rPr lang="fr-FR" sz="2500" b="0" dirty="0" err="1">
                <a:solidFill>
                  <a:schemeClr val="bg1"/>
                </a:solidFill>
                <a:latin typeface="+mn-lt"/>
              </a:rPr>
              <a:t>bei</a:t>
            </a:r>
            <a:r>
              <a:rPr lang="fr-FR" sz="2500" b="0" dirty="0">
                <a:solidFill>
                  <a:schemeClr val="bg1"/>
                </a:solidFill>
                <a:latin typeface="+mn-lt"/>
              </a:rPr>
              <a:t> </a:t>
            </a:r>
            <a:r>
              <a:rPr lang="fr-FR" sz="2500" b="0" dirty="0" err="1">
                <a:solidFill>
                  <a:schemeClr val="bg1"/>
                </a:solidFill>
                <a:latin typeface="+mn-lt"/>
              </a:rPr>
              <a:t>Nichtbeachtung</a:t>
            </a:r>
            <a:r>
              <a:rPr lang="fr-FR" sz="2500" b="0" dirty="0">
                <a:solidFill>
                  <a:schemeClr val="bg1"/>
                </a:solidFill>
                <a:latin typeface="+mn-lt"/>
              </a:rPr>
              <a:t> der </a:t>
            </a:r>
            <a:r>
              <a:rPr lang="fr-FR" sz="2500" b="0" dirty="0" err="1">
                <a:solidFill>
                  <a:schemeClr val="bg1"/>
                </a:solidFill>
                <a:latin typeface="+mn-lt"/>
              </a:rPr>
              <a:t>Verpflichtungen</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71992"/>
            <a:ext cx="8569200" cy="3939540"/>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Für die öffentlichen Einrichtungen:</a:t>
            </a:r>
          </a:p>
          <a:p>
            <a:pPr marL="285750" indent="-285750">
              <a:buFont typeface="Arial" panose="020B0604020202020204" pitchFamily="34" charset="0"/>
              <a:buChar char="•"/>
              <a:defRPr/>
            </a:pPr>
            <a:endParaRPr lang="de-DE" sz="1800" b="0" dirty="0">
              <a:solidFill>
                <a:schemeClr val="bg1"/>
              </a:solidFill>
              <a:latin typeface="+mn-lt"/>
            </a:endParaRPr>
          </a:p>
          <a:p>
            <a:pPr marL="742950" lvl="1" indent="-285750">
              <a:buFont typeface="Arial" panose="020B0604020202020204" pitchFamily="34" charset="0"/>
              <a:buChar char="•"/>
              <a:defRPr/>
            </a:pPr>
            <a:r>
              <a:rPr lang="de-DE" b="0" dirty="0">
                <a:solidFill>
                  <a:schemeClr val="bg1"/>
                </a:solidFill>
                <a:latin typeface="+mn-lt"/>
              </a:rPr>
              <a:t>Zurechtweisung durch das zuständige Ministerium oder den zuständigen Minister;</a:t>
            </a:r>
          </a:p>
          <a:p>
            <a:pPr marL="742950" lvl="1" indent="-285750">
              <a:buFont typeface="Arial" panose="020B0604020202020204" pitchFamily="34" charset="0"/>
              <a:buChar char="•"/>
              <a:defRPr/>
            </a:pPr>
            <a:r>
              <a:rPr lang="de-DE" dirty="0">
                <a:solidFill>
                  <a:schemeClr val="bg1"/>
                </a:solidFill>
                <a:latin typeface="+mn-lt"/>
              </a:rPr>
              <a:t>Vertragsverletzungsverfahren </a:t>
            </a:r>
            <a:r>
              <a:rPr lang="de-DE" b="0" dirty="0">
                <a:solidFill>
                  <a:schemeClr val="bg1"/>
                </a:solidFill>
                <a:latin typeface="+mn-lt"/>
              </a:rPr>
              <a:t>der Europäischen Kommission;</a:t>
            </a:r>
          </a:p>
          <a:p>
            <a:pPr marL="742950" lvl="1" indent="-285750">
              <a:buFont typeface="Arial" panose="020B0604020202020204" pitchFamily="34" charset="0"/>
              <a:buChar char="•"/>
              <a:defRPr/>
            </a:pPr>
            <a:r>
              <a:rPr lang="de-DE" dirty="0">
                <a:solidFill>
                  <a:schemeClr val="bg1"/>
                </a:solidFill>
                <a:latin typeface="+mn-lt"/>
              </a:rPr>
              <a:t>Gerichtsverfahren </a:t>
            </a:r>
            <a:r>
              <a:rPr lang="de-DE" b="0" dirty="0">
                <a:solidFill>
                  <a:schemeClr val="bg1"/>
                </a:solidFill>
                <a:latin typeface="+mn-lt"/>
              </a:rPr>
              <a:t>eines Wirtschaftsteilnehmers.</a:t>
            </a:r>
          </a:p>
          <a:p>
            <a:pPr marL="742950" lvl="1" indent="-285750">
              <a:buFont typeface="Arial" panose="020B0604020202020204" pitchFamily="34" charset="0"/>
              <a:buChar char="•"/>
              <a:defRPr/>
            </a:pPr>
            <a:endParaRPr lang="de-DE" b="0" dirty="0">
              <a:solidFill>
                <a:schemeClr val="bg1"/>
              </a:solidFill>
              <a:latin typeface="+mn-lt"/>
            </a:endParaRPr>
          </a:p>
          <a:p>
            <a:pPr marL="285750" lvl="0" indent="-285750">
              <a:buFont typeface="Arial" panose="020B0604020202020204" pitchFamily="34" charset="0"/>
              <a:buChar char="•"/>
            </a:pPr>
            <a:r>
              <a:rPr lang="de-DE" sz="1800" b="0" dirty="0">
                <a:solidFill>
                  <a:prstClr val="white"/>
                </a:solidFill>
                <a:latin typeface="Calibri" panose="020F0502020204030204"/>
              </a:rPr>
              <a:t>Für die Wirtschaftsteilnehmer:</a:t>
            </a:r>
          </a:p>
          <a:p>
            <a:pPr marL="285750" lvl="0" indent="-285750">
              <a:buFont typeface="Arial" panose="020B0604020202020204" pitchFamily="34" charset="0"/>
              <a:buChar char="•"/>
            </a:pPr>
            <a:endParaRPr lang="de-DE" sz="1800" b="0" dirty="0">
              <a:solidFill>
                <a:prstClr val="white"/>
              </a:solidFill>
              <a:latin typeface="Calibri" panose="020F0502020204030204"/>
            </a:endParaRPr>
          </a:p>
          <a:p>
            <a:pPr marL="742950" lvl="1" indent="-285750">
              <a:buFont typeface="Arial" panose="020B0604020202020204" pitchFamily="34" charset="0"/>
              <a:buChar char="•"/>
              <a:defRPr/>
            </a:pPr>
            <a:r>
              <a:rPr lang="de-DE" b="0" dirty="0">
                <a:solidFill>
                  <a:schemeClr val="bg1"/>
                </a:solidFill>
                <a:latin typeface="+mn-lt"/>
              </a:rPr>
              <a:t>Möglicherweise </a:t>
            </a:r>
            <a:r>
              <a:rPr lang="de-DE" dirty="0">
                <a:solidFill>
                  <a:schemeClr val="bg1"/>
                </a:solidFill>
                <a:latin typeface="+mn-lt"/>
              </a:rPr>
              <a:t>Nicht-Bezahlung </a:t>
            </a:r>
            <a:r>
              <a:rPr lang="de-DE" b="0" dirty="0">
                <a:solidFill>
                  <a:schemeClr val="bg1"/>
                </a:solidFill>
                <a:latin typeface="+mn-lt"/>
              </a:rPr>
              <a:t>der Rechnung;</a:t>
            </a:r>
          </a:p>
          <a:p>
            <a:pPr marL="742950" lvl="1" indent="-285750">
              <a:buFont typeface="Arial" panose="020B0604020202020204" pitchFamily="34" charset="0"/>
              <a:buChar char="•"/>
              <a:defRPr/>
            </a:pPr>
            <a:r>
              <a:rPr lang="de-DE" b="0" dirty="0">
                <a:solidFill>
                  <a:schemeClr val="bg1"/>
                </a:solidFill>
                <a:latin typeface="+mn-lt"/>
              </a:rPr>
              <a:t>Die Rechnung erfüllt die rechtlichen Verpflichtungen nicht und daher: Unmöglichkeit Zahlungsverzug oder Zinsen wegen Zahlungsverzugs geltend zu machen</a:t>
            </a:r>
            <a:br>
              <a:rPr lang="de-DE" b="0" dirty="0">
                <a:solidFill>
                  <a:schemeClr val="bg1"/>
                </a:solidFill>
                <a:latin typeface="+mn-lt"/>
              </a:rPr>
            </a:br>
            <a:r>
              <a:rPr lang="de-DE" b="0" dirty="0">
                <a:solidFill>
                  <a:schemeClr val="bg1"/>
                </a:solidFill>
                <a:latin typeface="+mn-lt"/>
              </a:rPr>
              <a:t>(Art. 4, § 1 de la </a:t>
            </a:r>
            <a:r>
              <a:rPr lang="de-DE" b="0" i="1" dirty="0">
                <a:solidFill>
                  <a:schemeClr val="bg1"/>
                </a:solidFill>
                <a:latin typeface="+mn-lt"/>
              </a:rPr>
              <a:t>Loi </a:t>
            </a:r>
            <a:r>
              <a:rPr lang="de-DE" b="0" i="1" dirty="0" err="1">
                <a:solidFill>
                  <a:schemeClr val="bg1"/>
                </a:solidFill>
                <a:latin typeface="+mn-lt"/>
              </a:rPr>
              <a:t>modifiée</a:t>
            </a:r>
            <a:r>
              <a:rPr lang="de-DE" b="0" i="1" dirty="0">
                <a:solidFill>
                  <a:schemeClr val="bg1"/>
                </a:solidFill>
                <a:latin typeface="+mn-lt"/>
              </a:rPr>
              <a:t> du 18 </a:t>
            </a:r>
            <a:r>
              <a:rPr lang="de-DE" b="0" i="1" dirty="0" err="1">
                <a:solidFill>
                  <a:schemeClr val="bg1"/>
                </a:solidFill>
                <a:latin typeface="+mn-lt"/>
              </a:rPr>
              <a:t>avril</a:t>
            </a:r>
            <a:r>
              <a:rPr lang="de-DE" b="0" i="1" dirty="0">
                <a:solidFill>
                  <a:schemeClr val="bg1"/>
                </a:solidFill>
                <a:latin typeface="+mn-lt"/>
              </a:rPr>
              <a:t> 2004 relative </a:t>
            </a:r>
            <a:r>
              <a:rPr lang="de-DE" b="0" i="1" dirty="0" err="1">
                <a:solidFill>
                  <a:schemeClr val="bg1"/>
                </a:solidFill>
                <a:latin typeface="+mn-lt"/>
              </a:rPr>
              <a:t>aux</a:t>
            </a:r>
            <a:r>
              <a:rPr lang="de-DE" b="0" i="1" dirty="0">
                <a:solidFill>
                  <a:schemeClr val="bg1"/>
                </a:solidFill>
                <a:latin typeface="+mn-lt"/>
              </a:rPr>
              <a:t> </a:t>
            </a:r>
            <a:r>
              <a:rPr lang="de-DE" b="0" i="1" dirty="0" err="1">
                <a:solidFill>
                  <a:schemeClr val="bg1"/>
                </a:solidFill>
                <a:latin typeface="+mn-lt"/>
              </a:rPr>
              <a:t>délais</a:t>
            </a:r>
            <a:r>
              <a:rPr lang="de-DE" b="0" i="1" dirty="0">
                <a:solidFill>
                  <a:schemeClr val="bg1"/>
                </a:solidFill>
                <a:latin typeface="+mn-lt"/>
              </a:rPr>
              <a:t> de </a:t>
            </a:r>
            <a:r>
              <a:rPr lang="de-DE" b="0" i="1" dirty="0" err="1">
                <a:solidFill>
                  <a:schemeClr val="bg1"/>
                </a:solidFill>
                <a:latin typeface="+mn-lt"/>
              </a:rPr>
              <a:t>paiement</a:t>
            </a:r>
            <a:r>
              <a:rPr lang="de-DE" b="0" i="1" dirty="0">
                <a:solidFill>
                  <a:schemeClr val="bg1"/>
                </a:solidFill>
                <a:latin typeface="+mn-lt"/>
              </a:rPr>
              <a:t> et </a:t>
            </a:r>
            <a:r>
              <a:rPr lang="de-DE" b="0" i="1" dirty="0" err="1">
                <a:solidFill>
                  <a:schemeClr val="bg1"/>
                </a:solidFill>
                <a:latin typeface="+mn-lt"/>
              </a:rPr>
              <a:t>aux</a:t>
            </a:r>
            <a:r>
              <a:rPr lang="de-DE" b="0" i="1" dirty="0">
                <a:solidFill>
                  <a:schemeClr val="bg1"/>
                </a:solidFill>
                <a:latin typeface="+mn-lt"/>
              </a:rPr>
              <a:t> </a:t>
            </a:r>
            <a:r>
              <a:rPr lang="de-DE" b="0" i="1" dirty="0" err="1">
                <a:solidFill>
                  <a:schemeClr val="bg1"/>
                </a:solidFill>
                <a:latin typeface="+mn-lt"/>
              </a:rPr>
              <a:t>intérêts</a:t>
            </a:r>
            <a:r>
              <a:rPr lang="de-DE" b="0" i="1" dirty="0">
                <a:solidFill>
                  <a:schemeClr val="bg1"/>
                </a:solidFill>
                <a:latin typeface="+mn-lt"/>
              </a:rPr>
              <a:t> de </a:t>
            </a:r>
            <a:r>
              <a:rPr lang="de-DE" b="0" i="1" dirty="0" err="1">
                <a:solidFill>
                  <a:schemeClr val="bg1"/>
                </a:solidFill>
                <a:latin typeface="+mn-lt"/>
              </a:rPr>
              <a:t>retard</a:t>
            </a:r>
            <a:r>
              <a:rPr lang="de-DE" b="0" dirty="0">
                <a:solidFill>
                  <a:schemeClr val="bg1"/>
                </a:solidFill>
                <a:latin typeface="+mn-lt"/>
              </a:rPr>
              <a:t>).</a:t>
            </a:r>
            <a:br>
              <a:rPr lang="de-DE" b="0" dirty="0">
                <a:solidFill>
                  <a:schemeClr val="bg1"/>
                </a:solidFill>
                <a:latin typeface="+mn-lt"/>
              </a:rPr>
            </a:br>
            <a:endParaRPr lang="de-DE"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spTree>
    <p:extLst>
      <p:ext uri="{BB962C8B-B14F-4D97-AF65-F5344CB8AC3E}">
        <p14:creationId xmlns:p14="http://schemas.microsoft.com/office/powerpoint/2010/main" val="306352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err="1">
                <a:solidFill>
                  <a:srgbClr val="374D63"/>
                </a:solidFill>
                <a:latin typeface="+mn-lt"/>
              </a:rPr>
              <a:t>Technische</a:t>
            </a:r>
            <a:r>
              <a:rPr lang="fr-FR" sz="3600" b="0" dirty="0">
                <a:solidFill>
                  <a:srgbClr val="374D63"/>
                </a:solidFill>
                <a:latin typeface="+mn-lt"/>
              </a:rPr>
              <a:t>  </a:t>
            </a:r>
            <a:r>
              <a:rPr lang="fr-FR" sz="3600" b="0" dirty="0" err="1">
                <a:solidFill>
                  <a:srgbClr val="374D63"/>
                </a:solidFill>
                <a:latin typeface="+mn-lt"/>
              </a:rPr>
              <a:t>Lösungen</a:t>
            </a:r>
            <a:endParaRPr lang="fr-FR" sz="3600" b="0" dirty="0">
              <a:solidFill>
                <a:srgbClr val="374D63"/>
              </a:solidFill>
              <a:latin typeface="+mn-lt"/>
            </a:endParaRP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4</a:t>
            </a:r>
          </a:p>
        </p:txBody>
      </p:sp>
    </p:spTree>
    <p:extLst>
      <p:ext uri="{BB962C8B-B14F-4D97-AF65-F5344CB8AC3E}">
        <p14:creationId xmlns:p14="http://schemas.microsoft.com/office/powerpoint/2010/main" val="93141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23528" y="1341438"/>
            <a:ext cx="8783960" cy="477054"/>
          </a:xfrm>
          <a:prstGeom prst="rect">
            <a:avLst/>
          </a:prstGeom>
          <a:noFill/>
        </p:spPr>
        <p:txBody>
          <a:bodyPr wrap="square">
            <a:spAutoFit/>
          </a:bodyPr>
          <a:lstStyle/>
          <a:p>
            <a:pPr>
              <a:defRPr/>
            </a:pPr>
            <a:r>
              <a:rPr lang="de-DE" sz="2500" b="0" dirty="0">
                <a:solidFill>
                  <a:schemeClr val="bg1"/>
                </a:solidFill>
                <a:latin typeface="+mn-lt"/>
              </a:rPr>
              <a:t>Technische Lösungen (Art. 4</a:t>
            </a:r>
            <a:r>
              <a:rPr lang="de-DE" sz="2500" b="0" i="1" dirty="0">
                <a:solidFill>
                  <a:schemeClr val="bg1"/>
                </a:solidFill>
                <a:latin typeface="+mn-lt"/>
              </a:rPr>
              <a:t>ter</a:t>
            </a:r>
            <a:r>
              <a:rPr lang="de-DE" sz="2500" b="0" dirty="0">
                <a:solidFill>
                  <a:schemeClr val="bg1"/>
                </a:solidFill>
                <a:latin typeface="+mn-lt"/>
              </a:rPr>
              <a:t> und großherzogliche Verordnung)</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570208"/>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Das </a:t>
            </a:r>
            <a:r>
              <a:rPr lang="de-DE" sz="1800" dirty="0">
                <a:solidFill>
                  <a:schemeClr val="bg1"/>
                </a:solidFill>
                <a:latin typeface="+mn-lt"/>
              </a:rPr>
              <a:t>gemeinsame Liefernetzwerk Peppol</a:t>
            </a:r>
            <a:r>
              <a:rPr lang="de-DE" sz="1800" b="0" dirty="0">
                <a:solidFill>
                  <a:schemeClr val="bg1"/>
                </a:solidFill>
                <a:latin typeface="+mn-lt"/>
              </a:rPr>
              <a:t> ist von allen Auftraggebern für den automatisierten Empfang von elektronischen Rechnungen zu nutzen.</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Über Peppol hinaus können Rechnungen auch manuell auf myguichet.lu eingegeben werden:</a:t>
            </a:r>
            <a:endParaRPr lang="fr-FR" sz="1800" b="0" dirty="0">
              <a:solidFill>
                <a:schemeClr val="bg1"/>
              </a:solidFill>
              <a:latin typeface="+mn-lt"/>
            </a:endParaRPr>
          </a:p>
          <a:p>
            <a:pPr marL="285750" indent="-285750">
              <a:buFont typeface="Arial" panose="020B0604020202020204" pitchFamily="34" charset="0"/>
              <a:buChar char="•"/>
              <a:defRPr/>
            </a:pPr>
            <a:endParaRPr lang="fr-FR" sz="1000" b="0" dirty="0">
              <a:solidFill>
                <a:schemeClr val="bg1"/>
              </a:solidFill>
              <a:latin typeface="+mn-lt"/>
            </a:endParaRPr>
          </a:p>
          <a:p>
            <a:pPr marL="800100" lvl="1" indent="-342900">
              <a:buFont typeface="+mj-lt"/>
              <a:buAutoNum type="arabicPeriod"/>
              <a:defRPr/>
            </a:pPr>
            <a:r>
              <a:rPr lang="de-DE" sz="1800" b="0" dirty="0">
                <a:solidFill>
                  <a:schemeClr val="bg1"/>
                </a:solidFill>
                <a:latin typeface="+mn-lt"/>
              </a:rPr>
              <a:t>ein Online-Formular zur Ausstellung und Übermittlung einer rechtskonformen elektronischen Rechnung, das es erlaubt in die Felder des Formulars die notwendigen Daten der Rechnung manuell einzugeben und das ausgefüllte Formular abzuschicken</a:t>
            </a:r>
            <a:r>
              <a:rPr lang="fr-FR" sz="1800" b="0" dirty="0">
                <a:solidFill>
                  <a:schemeClr val="bg1"/>
                </a:solidFill>
                <a:latin typeface="+mn-lt"/>
              </a:rPr>
              <a:t>;</a:t>
            </a:r>
          </a:p>
          <a:p>
            <a:pPr marL="800100" lvl="1" indent="-342900">
              <a:buFont typeface="+mj-lt"/>
              <a:buAutoNum type="arabicPeriod"/>
              <a:defRPr/>
            </a:pPr>
            <a:r>
              <a:rPr lang="de-DE" sz="1800" b="0" dirty="0">
                <a:solidFill>
                  <a:schemeClr val="bg1"/>
                </a:solidFill>
                <a:latin typeface="+mn-lt"/>
              </a:rPr>
              <a:t>ein Online-Formular zur Ausstellung und Übermittlung einer konformen elektronischen Rechnung, das es erlaubt eine bereits konforme elektronische Rechnung hochzuladen und das ausgefüllte Formular abzuschicken</a:t>
            </a:r>
            <a:r>
              <a:rPr lang="fr-FR" sz="1800" b="0" dirty="0">
                <a:solidFill>
                  <a:schemeClr val="bg1"/>
                </a:solidFill>
                <a:latin typeface="+mn-lt"/>
              </a:rPr>
              <a:t>.</a:t>
            </a:r>
          </a:p>
        </p:txBody>
      </p:sp>
    </p:spTree>
    <p:extLst>
      <p:ext uri="{BB962C8B-B14F-4D97-AF65-F5344CB8AC3E}">
        <p14:creationId xmlns:p14="http://schemas.microsoft.com/office/powerpoint/2010/main" val="216327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Lösungen</a:t>
            </a:r>
            <a:r>
              <a:rPr lang="fr-FR" sz="2500" b="0" dirty="0">
                <a:solidFill>
                  <a:schemeClr val="bg1"/>
                </a:solidFill>
                <a:latin typeface="+mn-lt"/>
              </a:rPr>
              <a:t> </a:t>
            </a:r>
            <a:r>
              <a:rPr lang="fr-FR" sz="2500" b="0" dirty="0" err="1">
                <a:solidFill>
                  <a:schemeClr val="bg1"/>
                </a:solidFill>
                <a:latin typeface="+mn-lt"/>
              </a:rPr>
              <a:t>für</a:t>
            </a:r>
            <a:r>
              <a:rPr lang="fr-FR" sz="2500" b="0" dirty="0">
                <a:solidFill>
                  <a:schemeClr val="bg1"/>
                </a:solidFill>
                <a:latin typeface="+mn-lt"/>
              </a:rPr>
              <a:t> </a:t>
            </a:r>
            <a:r>
              <a:rPr lang="fr-FR" sz="2500" b="0" dirty="0" err="1">
                <a:solidFill>
                  <a:schemeClr val="bg1"/>
                </a:solidFill>
                <a:latin typeface="+mn-lt"/>
              </a:rPr>
              <a:t>Rechnungsersteller</a:t>
            </a:r>
            <a:r>
              <a:rPr lang="fr-FR" sz="2500" b="0" dirty="0">
                <a:solidFill>
                  <a:schemeClr val="bg1"/>
                </a:solidFill>
                <a:latin typeface="+mn-lt"/>
              </a:rPr>
              <a:t>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2862322"/>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Anmietung eines Peppol-Access Points bei einem spezialisierten Dienstleister: siehe z. B. </a:t>
            </a:r>
            <a:r>
              <a:rPr lang="de-DE" sz="1800" b="0" dirty="0">
                <a:solidFill>
                  <a:schemeClr val="bg1"/>
                </a:solidFill>
                <a:latin typeface="+mn-lt"/>
                <a:hlinkClick r:id="rId3">
                  <a:extLst>
                    <a:ext uri="{A12FA001-AC4F-418D-AE19-62706E023703}">
                      <ahyp:hlinkClr xmlns:ahyp="http://schemas.microsoft.com/office/drawing/2018/hyperlinkcolor" val="tx"/>
                    </a:ext>
                  </a:extLst>
                </a:hlinkClick>
              </a:rPr>
              <a:t>https://peppol.eu/who-is-who/peppol-certified-aps</a:t>
            </a:r>
            <a:r>
              <a:rPr lang="de-DE" sz="1800" b="0" dirty="0">
                <a:solidFill>
                  <a:schemeClr val="bg1"/>
                </a:solidFill>
                <a:latin typeface="+mn-lt"/>
              </a:rPr>
              <a:t> </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Einrichtung eines eigenen Peppol-Zugangspunktes</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Verwendung von Rechnungsstellungs- oder Buchhaltungssoftware, die standardmäßig den Versand von konformen Rechnungen über Peppol ermöglicht</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Nutzung von Webformularen auf myguichet.lu, die das manuelle Erstellen oder Hochladen konformer elektronischer Rechnungen ermöglichen</a:t>
            </a:r>
          </a:p>
        </p:txBody>
      </p:sp>
    </p:spTree>
    <p:extLst>
      <p:ext uri="{BB962C8B-B14F-4D97-AF65-F5344CB8AC3E}">
        <p14:creationId xmlns:p14="http://schemas.microsoft.com/office/powerpoint/2010/main" val="78362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Die 2 </a:t>
            </a:r>
            <a:r>
              <a:rPr lang="fr-FR" sz="2500" b="0" dirty="0" err="1">
                <a:solidFill>
                  <a:schemeClr val="bg1"/>
                </a:solidFill>
                <a:latin typeface="+mn-lt"/>
              </a:rPr>
              <a:t>Formulare</a:t>
            </a:r>
            <a:r>
              <a:rPr lang="fr-FR" sz="2500" b="0" dirty="0">
                <a:solidFill>
                  <a:schemeClr val="bg1"/>
                </a:solidFill>
                <a:latin typeface="+mn-lt"/>
              </a:rPr>
              <a:t> </a:t>
            </a:r>
            <a:r>
              <a:rPr lang="fr-FR" sz="2500" b="0" dirty="0" err="1">
                <a:solidFill>
                  <a:schemeClr val="bg1"/>
                </a:solidFill>
                <a:latin typeface="+mn-lt"/>
              </a:rPr>
              <a:t>auf</a:t>
            </a:r>
            <a:r>
              <a:rPr lang="fr-FR" sz="2500" b="0" dirty="0">
                <a:solidFill>
                  <a:schemeClr val="bg1"/>
                </a:solidFill>
                <a:latin typeface="+mn-lt"/>
              </a:rPr>
              <a:t> myguichet.lu</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693319"/>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Ausstellung einer elektronischen Rechnung im Rahmen eines öffentlichen Auftrags oder eines Konzessionsvertrags</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https://guichet.public.lu/de/entreprises/commerce/marches-publics/facturation/emission-facture-electronique-marche-public-contrat-concession.html</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Übermittlung einer bereits rechtskonformen elektronischen Rechnung im Rahmen eines öffentlichen Auftrags oder eines Konzessionsvertrags</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https://guichet.public.lu/de/entreprises/commerce/marches-publics/facturation/transmission-facture-electronique-marche-public-contrat-concession.html</a:t>
            </a:r>
            <a:r>
              <a:rPr lang="fr-FR" sz="1800" b="0" dirty="0">
                <a:solidFill>
                  <a:schemeClr val="bg1"/>
                </a:solidFill>
                <a:latin typeface="+mn-lt"/>
              </a:rPr>
              <a:t> </a:t>
            </a:r>
          </a:p>
        </p:txBody>
      </p:sp>
    </p:spTree>
    <p:extLst>
      <p:ext uri="{BB962C8B-B14F-4D97-AF65-F5344CB8AC3E}">
        <p14:creationId xmlns:p14="http://schemas.microsoft.com/office/powerpoint/2010/main" val="218098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err="1">
                <a:solidFill>
                  <a:srgbClr val="374D63"/>
                </a:solidFill>
                <a:latin typeface="+mn-lt"/>
              </a:rPr>
              <a:t>Rechtlicher</a:t>
            </a:r>
            <a:r>
              <a:rPr lang="fr-FR" sz="3600" b="0" dirty="0">
                <a:solidFill>
                  <a:srgbClr val="374D63"/>
                </a:solidFill>
                <a:latin typeface="+mn-lt"/>
              </a:rPr>
              <a:t> </a:t>
            </a:r>
            <a:r>
              <a:rPr lang="fr-FR" sz="3600" b="0" dirty="0" err="1">
                <a:solidFill>
                  <a:srgbClr val="374D63"/>
                </a:solidFill>
                <a:latin typeface="+mn-lt"/>
              </a:rPr>
              <a:t>Rahmen</a:t>
            </a:r>
            <a:endParaRPr lang="fr-FR" sz="3600" b="0" dirty="0">
              <a:solidFill>
                <a:srgbClr val="374D63"/>
              </a:solidFill>
              <a:latin typeface="+mn-lt"/>
            </a:endParaRP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646331"/>
          </a:xfrm>
          <a:prstGeom prst="rect">
            <a:avLst/>
          </a:prstGeom>
          <a:noFill/>
        </p:spPr>
        <p:txBody>
          <a:bodyPr>
            <a:spAutoFit/>
          </a:bodyPr>
          <a:lstStyle/>
          <a:p>
            <a:pPr algn="ctr">
              <a:defRPr/>
            </a:pPr>
            <a:r>
              <a:rPr lang="fr-FR" sz="3600" b="0" dirty="0">
                <a:solidFill>
                  <a:srgbClr val="374D63"/>
                </a:solidFill>
                <a:latin typeface="+mn-lt"/>
              </a:rPr>
              <a:t>Peppol</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5</a:t>
            </a:r>
          </a:p>
        </p:txBody>
      </p:sp>
    </p:spTree>
    <p:extLst>
      <p:ext uri="{BB962C8B-B14F-4D97-AF65-F5344CB8AC3E}">
        <p14:creationId xmlns:p14="http://schemas.microsoft.com/office/powerpoint/2010/main" val="272341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796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OpenPeppol-Mitglieder</a:t>
            </a:r>
            <a:endParaRPr lang="fr-FR" sz="2500" b="0" dirty="0">
              <a:solidFill>
                <a:schemeClr val="bg1"/>
              </a:solidFill>
              <a:latin typeface="+mn-lt"/>
            </a:endParaRPr>
          </a:p>
        </p:txBody>
      </p:sp>
      <p:pic>
        <p:nvPicPr>
          <p:cNvPr id="5" name="Picture 4">
            <a:extLst>
              <a:ext uri="{FF2B5EF4-FFF2-40B4-BE49-F238E27FC236}">
                <a16:creationId xmlns:a16="http://schemas.microsoft.com/office/drawing/2014/main" id="{56C566EE-5BC5-4270-9E79-7A8FF84692E2}"/>
              </a:ext>
            </a:extLst>
          </p:cNvPr>
          <p:cNvPicPr>
            <a:picLocks noChangeAspect="1"/>
          </p:cNvPicPr>
          <p:nvPr/>
        </p:nvPicPr>
        <p:blipFill>
          <a:blip r:embed="rId3"/>
          <a:stretch>
            <a:fillRect/>
          </a:stretch>
        </p:blipFill>
        <p:spPr>
          <a:xfrm>
            <a:off x="467550" y="2086738"/>
            <a:ext cx="8223927" cy="4150574"/>
          </a:xfrm>
          <a:prstGeom prst="rect">
            <a:avLst/>
          </a:prstGeom>
        </p:spPr>
      </p:pic>
    </p:spTree>
    <p:extLst>
      <p:ext uri="{BB962C8B-B14F-4D97-AF65-F5344CB8AC3E}">
        <p14:creationId xmlns:p14="http://schemas.microsoft.com/office/powerpoint/2010/main" val="99194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796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Peppol: "4-corner-model"-Netzwerk</a:t>
            </a:r>
          </a:p>
        </p:txBody>
      </p:sp>
      <p:pic>
        <p:nvPicPr>
          <p:cNvPr id="2" name="Picture 1">
            <a:extLst>
              <a:ext uri="{FF2B5EF4-FFF2-40B4-BE49-F238E27FC236}">
                <a16:creationId xmlns:a16="http://schemas.microsoft.com/office/drawing/2014/main" id="{49C78BB2-7088-44ED-AF06-C1D1052A7A5B}"/>
              </a:ext>
            </a:extLst>
          </p:cNvPr>
          <p:cNvPicPr>
            <a:picLocks noChangeAspect="1"/>
          </p:cNvPicPr>
          <p:nvPr/>
        </p:nvPicPr>
        <p:blipFill>
          <a:blip r:embed="rId3"/>
          <a:stretch>
            <a:fillRect/>
          </a:stretch>
        </p:blipFill>
        <p:spPr>
          <a:xfrm>
            <a:off x="1475656" y="2085940"/>
            <a:ext cx="6013759" cy="4292821"/>
          </a:xfrm>
          <a:prstGeom prst="rect">
            <a:avLst/>
          </a:prstGeom>
        </p:spPr>
      </p:pic>
    </p:spTree>
    <p:extLst>
      <p:ext uri="{BB962C8B-B14F-4D97-AF65-F5344CB8AC3E}">
        <p14:creationId xmlns:p14="http://schemas.microsoft.com/office/powerpoint/2010/main" val="142466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fr-FR" sz="1600" b="1" i="0" u="none" strike="noStrike" kern="1200" cap="none" spc="0" normalizeH="0" baseline="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de-DE" sz="2500" b="0" dirty="0">
                <a:solidFill>
                  <a:schemeClr val="bg1"/>
                </a:solidFill>
                <a:latin typeface="+mn-lt"/>
              </a:rPr>
              <a:t>Vorteile von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497192" cy="3970318"/>
          </a:xfrm>
          <a:prstGeom prst="rect">
            <a:avLst/>
          </a:prstGeom>
          <a:noFill/>
        </p:spPr>
        <p:txBody>
          <a:bodyPr wrap="square">
            <a:spAutoFit/>
          </a:bodyPr>
          <a:lstStyle/>
          <a:p>
            <a:pPr marL="285750" indent="-285750">
              <a:buFont typeface="Arial" panose="020B0604020202020204" pitchFamily="34" charset="0"/>
              <a:buChar char="•"/>
              <a:defRPr/>
            </a:pPr>
            <a:r>
              <a:rPr lang="de-DE" sz="1800" dirty="0">
                <a:solidFill>
                  <a:schemeClr val="bg1"/>
                </a:solidFill>
                <a:latin typeface="+mn-lt"/>
              </a:rPr>
              <a:t>Offen und interoperabel</a:t>
            </a:r>
            <a:r>
              <a:rPr lang="de-DE" sz="1800" b="0" dirty="0">
                <a:solidFill>
                  <a:schemeClr val="bg1"/>
                </a:solidFill>
                <a:latin typeface="+mn-lt"/>
              </a:rPr>
              <a:t>: Nicht-proprietäre Lösung, die von einer internationalen gemeinnützigen Organisation nach belgischem Recht unterhalten und verwaltet wird und auf offenen und öffentlichen Standards und Spezifikationen beruht;</a:t>
            </a:r>
          </a:p>
          <a:p>
            <a:pPr marL="285750" indent="-285750">
              <a:buFont typeface="Arial" panose="020B0604020202020204" pitchFamily="34" charset="0"/>
              <a:buChar char="•"/>
              <a:defRPr/>
            </a:pPr>
            <a:r>
              <a:rPr lang="de-DE" sz="1800" dirty="0">
                <a:solidFill>
                  <a:schemeClr val="bg1"/>
                </a:solidFill>
                <a:latin typeface="+mn-lt"/>
              </a:rPr>
              <a:t>Sicher und zuverlässig</a:t>
            </a:r>
            <a:r>
              <a:rPr lang="de-DE" sz="1800" b="0" dirty="0">
                <a:solidFill>
                  <a:schemeClr val="bg1"/>
                </a:solidFill>
                <a:latin typeface="+mn-lt"/>
              </a:rPr>
              <a:t>: verschlüsselter Austausch, </a:t>
            </a:r>
            <a:r>
              <a:rPr lang="de-DE" sz="1800" b="0" dirty="0" err="1">
                <a:solidFill>
                  <a:schemeClr val="bg1"/>
                </a:solidFill>
                <a:latin typeface="+mn-lt"/>
              </a:rPr>
              <a:t>Nichtabstreitbarkeit</a:t>
            </a:r>
            <a:r>
              <a:rPr lang="de-DE" sz="1800" b="0" dirty="0">
                <a:solidFill>
                  <a:schemeClr val="bg1"/>
                </a:solidFill>
                <a:latin typeface="+mn-lt"/>
              </a:rPr>
              <a:t>, usw.;</a:t>
            </a:r>
          </a:p>
          <a:p>
            <a:pPr marL="285750" indent="-285750">
              <a:buFont typeface="Arial" panose="020B0604020202020204" pitchFamily="34" charset="0"/>
              <a:buChar char="•"/>
              <a:defRPr/>
            </a:pPr>
            <a:r>
              <a:rPr lang="de-DE" sz="1800" b="0" dirty="0">
                <a:solidFill>
                  <a:schemeClr val="bg1"/>
                </a:solidFill>
                <a:latin typeface="+mn-lt"/>
              </a:rPr>
              <a:t>Bereits </a:t>
            </a:r>
            <a:r>
              <a:rPr lang="de-DE" sz="1800" dirty="0">
                <a:solidFill>
                  <a:schemeClr val="bg1"/>
                </a:solidFill>
                <a:latin typeface="+mn-lt"/>
              </a:rPr>
              <a:t>sehr häufig</a:t>
            </a:r>
            <a:r>
              <a:rPr lang="de-DE" sz="1800" b="0" dirty="0">
                <a:solidFill>
                  <a:schemeClr val="bg1"/>
                </a:solidFill>
                <a:latin typeface="+mn-lt"/>
              </a:rPr>
              <a:t> für die elektronische Rechnungsstellung auf europäischer Ebene und darüber hinaus genutzt;</a:t>
            </a:r>
          </a:p>
          <a:p>
            <a:pPr marL="285750" indent="-285750">
              <a:buFont typeface="Arial" panose="020B0604020202020204" pitchFamily="34" charset="0"/>
              <a:buChar char="•"/>
              <a:defRPr/>
            </a:pPr>
            <a:r>
              <a:rPr lang="de-DE" sz="1800" b="0" dirty="0">
                <a:solidFill>
                  <a:schemeClr val="bg1"/>
                </a:solidFill>
                <a:latin typeface="+mn-lt"/>
              </a:rPr>
              <a:t>Ermöglicht automatisch den </a:t>
            </a:r>
            <a:r>
              <a:rPr lang="de-DE" sz="1800" dirty="0">
                <a:solidFill>
                  <a:schemeClr val="bg1"/>
                </a:solidFill>
                <a:latin typeface="+mn-lt"/>
              </a:rPr>
              <a:t>Austausch in beide Richtungen</a:t>
            </a:r>
            <a:r>
              <a:rPr lang="de-DE" sz="1800" b="0" dirty="0">
                <a:solidFill>
                  <a:schemeClr val="bg1"/>
                </a:solidFill>
                <a:latin typeface="+mn-lt"/>
              </a:rPr>
              <a:t> mit allen öffentlichen Einrichtungen (</a:t>
            </a:r>
            <a:r>
              <a:rPr lang="de-DE" sz="1800" dirty="0">
                <a:solidFill>
                  <a:schemeClr val="bg1"/>
                </a:solidFill>
                <a:latin typeface="+mn-lt"/>
              </a:rPr>
              <a:t>B2G und G2B</a:t>
            </a:r>
            <a:r>
              <a:rPr lang="de-DE" sz="1800" b="0" dirty="0">
                <a:solidFill>
                  <a:schemeClr val="bg1"/>
                </a:solidFill>
                <a:latin typeface="+mn-lt"/>
              </a:rPr>
              <a:t>) und mit allen anderen Unternehmen, die Peppol nutzen (</a:t>
            </a:r>
            <a:r>
              <a:rPr lang="de-DE" sz="1800" dirty="0">
                <a:solidFill>
                  <a:schemeClr val="bg1"/>
                </a:solidFill>
                <a:latin typeface="+mn-lt"/>
              </a:rPr>
              <a:t>B2B</a:t>
            </a:r>
            <a:r>
              <a:rPr lang="de-DE" sz="1800" b="0" dirty="0">
                <a:solidFill>
                  <a:schemeClr val="bg1"/>
                </a:solidFill>
                <a:latin typeface="+mn-lt"/>
              </a:rPr>
              <a:t>);</a:t>
            </a:r>
          </a:p>
          <a:p>
            <a:pPr marL="285750" indent="-285750">
              <a:buFont typeface="Arial" panose="020B0604020202020204" pitchFamily="34" charset="0"/>
              <a:buChar char="•"/>
              <a:defRPr/>
            </a:pPr>
            <a:r>
              <a:rPr lang="de-DE" sz="1800" b="0" dirty="0">
                <a:solidFill>
                  <a:schemeClr val="bg1"/>
                </a:solidFill>
                <a:latin typeface="+mn-lt"/>
              </a:rPr>
              <a:t>Ermöglicht automatisch den </a:t>
            </a:r>
            <a:r>
              <a:rPr lang="de-DE" sz="1800" dirty="0">
                <a:solidFill>
                  <a:schemeClr val="bg1"/>
                </a:solidFill>
                <a:latin typeface="+mn-lt"/>
              </a:rPr>
              <a:t>grenzüberschreitenden</a:t>
            </a:r>
            <a:r>
              <a:rPr lang="de-DE" sz="1800" b="0" dirty="0">
                <a:solidFill>
                  <a:schemeClr val="bg1"/>
                </a:solidFill>
                <a:latin typeface="+mn-lt"/>
              </a:rPr>
              <a:t> Austausch mit Peppol-Nutzern in anderen Ländern;</a:t>
            </a:r>
          </a:p>
          <a:p>
            <a:pPr marL="285750" indent="-285750">
              <a:buFont typeface="Arial" panose="020B0604020202020204" pitchFamily="34" charset="0"/>
              <a:buChar char="•"/>
              <a:defRPr/>
            </a:pPr>
            <a:r>
              <a:rPr lang="de-DE" sz="1800" b="0" dirty="0">
                <a:solidFill>
                  <a:schemeClr val="bg1"/>
                </a:solidFill>
                <a:latin typeface="+mn-lt"/>
              </a:rPr>
              <a:t>Ermöglicht automatisch den Austausch von </a:t>
            </a:r>
            <a:r>
              <a:rPr lang="de-DE" sz="1800" dirty="0">
                <a:solidFill>
                  <a:schemeClr val="bg1"/>
                </a:solidFill>
                <a:latin typeface="+mn-lt"/>
              </a:rPr>
              <a:t>anderen Dokumenttypen</a:t>
            </a:r>
            <a:r>
              <a:rPr lang="de-DE" sz="1800" b="0" dirty="0">
                <a:solidFill>
                  <a:schemeClr val="bg1"/>
                </a:solidFill>
                <a:latin typeface="+mn-lt"/>
              </a:rPr>
              <a:t> als der elektronischen Rechnung;</a:t>
            </a:r>
          </a:p>
          <a:p>
            <a:pPr marL="285750" indent="-285750">
              <a:buFont typeface="Arial" panose="020B0604020202020204" pitchFamily="34" charset="0"/>
              <a:buChar char="•"/>
              <a:defRPr/>
            </a:pPr>
            <a:r>
              <a:rPr lang="de-DE" sz="1800" b="0" dirty="0">
                <a:solidFill>
                  <a:schemeClr val="bg1"/>
                </a:solidFill>
                <a:latin typeface="+mn-lt"/>
              </a:rPr>
              <a:t>Ist automatisch </a:t>
            </a:r>
            <a:r>
              <a:rPr lang="de-DE" sz="1800" dirty="0">
                <a:solidFill>
                  <a:schemeClr val="bg1"/>
                </a:solidFill>
                <a:latin typeface="+mn-lt"/>
              </a:rPr>
              <a:t>rechtskonform</a:t>
            </a:r>
            <a:r>
              <a:rPr lang="de-DE" sz="1800" b="0" dirty="0">
                <a:solidFill>
                  <a:schemeClr val="bg1"/>
                </a:solidFill>
                <a:latin typeface="+mn-lt"/>
              </a:rPr>
              <a:t>.</a:t>
            </a:r>
          </a:p>
        </p:txBody>
      </p:sp>
    </p:spTree>
    <p:extLst>
      <p:ext uri="{BB962C8B-B14F-4D97-AF65-F5344CB8AC3E}">
        <p14:creationId xmlns:p14="http://schemas.microsoft.com/office/powerpoint/2010/main" val="326422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4514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497192" cy="477054"/>
          </a:xfrm>
          <a:prstGeom prst="rect">
            <a:avLst/>
          </a:prstGeom>
          <a:noFill/>
        </p:spPr>
        <p:txBody>
          <a:bodyPr wrap="square">
            <a:spAutoFit/>
          </a:bodyPr>
          <a:lstStyle/>
          <a:p>
            <a:pPr>
              <a:defRPr/>
            </a:pPr>
            <a:r>
              <a:rPr lang="de-DE" sz="2500" b="0" dirty="0">
                <a:solidFill>
                  <a:schemeClr val="bg1"/>
                </a:solidFill>
                <a:latin typeface="+mn-lt"/>
              </a:rPr>
              <a:t>Peppol-</a:t>
            </a:r>
            <a:r>
              <a:rPr lang="de-DE" sz="2500" b="0" dirty="0" err="1">
                <a:solidFill>
                  <a:schemeClr val="bg1"/>
                </a:solidFill>
                <a:latin typeface="+mn-lt"/>
              </a:rPr>
              <a:t>Participant</a:t>
            </a:r>
            <a:r>
              <a:rPr lang="de-DE" sz="2500" b="0" dirty="0">
                <a:solidFill>
                  <a:schemeClr val="bg1"/>
                </a:solidFill>
                <a:latin typeface="+mn-lt"/>
              </a:rPr>
              <a:t>-ID, die zur Adressierung verwendet wird</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497192" cy="4524315"/>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Für luxemburgische Teilnehmer des Peppol-Netzwerkes:</a:t>
            </a:r>
          </a:p>
          <a:p>
            <a:pPr>
              <a:defRPr/>
            </a:pPr>
            <a:endParaRPr lang="de-DE" sz="1800" b="0" dirty="0">
              <a:solidFill>
                <a:schemeClr val="bg1"/>
              </a:solidFill>
              <a:latin typeface="+mn-lt"/>
            </a:endParaRPr>
          </a:p>
          <a:p>
            <a:pPr marL="742950" lvl="1" indent="-285750">
              <a:buFont typeface="Arial" panose="020B0604020202020204" pitchFamily="34" charset="0"/>
              <a:buChar char="•"/>
              <a:defRPr/>
            </a:pPr>
            <a:r>
              <a:rPr lang="de-DE" sz="1800" b="0" dirty="0">
                <a:solidFill>
                  <a:schemeClr val="bg1"/>
                </a:solidFill>
                <a:latin typeface="+mn-lt"/>
              </a:rPr>
              <a:t>die </a:t>
            </a:r>
            <a:r>
              <a:rPr lang="de-DE" sz="1800" dirty="0">
                <a:solidFill>
                  <a:schemeClr val="bg1"/>
                </a:solidFill>
                <a:latin typeface="+mn-lt"/>
              </a:rPr>
              <a:t>Identitätsnummer des Verzeichnisses der juristischen Personen </a:t>
            </a:r>
            <a:r>
              <a:rPr lang="de-DE" sz="1800" b="0" dirty="0">
                <a:solidFill>
                  <a:schemeClr val="bg1"/>
                </a:solidFill>
                <a:latin typeface="+mn-lt"/>
              </a:rPr>
              <a:t>(11 Stellen); oder</a:t>
            </a:r>
          </a:p>
          <a:p>
            <a:pPr marL="742950" lvl="1" indent="-285750">
              <a:buFont typeface="Arial" panose="020B0604020202020204" pitchFamily="34" charset="0"/>
              <a:buChar char="•"/>
              <a:defRPr/>
            </a:pPr>
            <a:r>
              <a:rPr lang="de-DE" sz="1800" b="0" dirty="0">
                <a:solidFill>
                  <a:schemeClr val="bg1"/>
                </a:solidFill>
                <a:latin typeface="+mn-lt"/>
              </a:rPr>
              <a:t>die </a:t>
            </a:r>
            <a:r>
              <a:rPr lang="de-DE" sz="1800" dirty="0">
                <a:solidFill>
                  <a:schemeClr val="bg1"/>
                </a:solidFill>
                <a:latin typeface="+mn-lt"/>
              </a:rPr>
              <a:t>Mehrwertsteuernummer</a:t>
            </a:r>
            <a:r>
              <a:rPr lang="de-DE" sz="1800" b="0" dirty="0">
                <a:solidFill>
                  <a:schemeClr val="bg1"/>
                </a:solidFill>
                <a:latin typeface="+mn-lt"/>
              </a:rPr>
              <a:t>.</a:t>
            </a:r>
          </a:p>
          <a:p>
            <a:pPr marL="742950" lvl="1"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Für beide Nummerntypen im Augenblick zu benutzende </a:t>
            </a:r>
            <a:r>
              <a:rPr lang="de-DE" sz="1800" dirty="0" err="1">
                <a:solidFill>
                  <a:schemeClr val="bg1"/>
                </a:solidFill>
                <a:latin typeface="+mn-lt"/>
              </a:rPr>
              <a:t>Codelist</a:t>
            </a:r>
            <a:r>
              <a:rPr lang="de-DE" sz="1800" dirty="0">
                <a:solidFill>
                  <a:schemeClr val="bg1"/>
                </a:solidFill>
                <a:latin typeface="+mn-lt"/>
              </a:rPr>
              <a:t>: 9938 (LU:VAT)</a:t>
            </a:r>
          </a:p>
          <a:p>
            <a:pPr marL="742950" lvl="1"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Die Nummern sind also von folgendem Typ:</a:t>
            </a:r>
            <a:br>
              <a:rPr lang="de-DE" sz="1800" b="0" dirty="0">
                <a:solidFill>
                  <a:schemeClr val="bg1"/>
                </a:solidFill>
                <a:latin typeface="+mn-lt"/>
              </a:rPr>
            </a:br>
            <a:endParaRPr lang="de-DE" sz="1800" b="0" dirty="0">
              <a:solidFill>
                <a:schemeClr val="bg1"/>
              </a:solidFill>
              <a:latin typeface="+mn-lt"/>
            </a:endParaRPr>
          </a:p>
          <a:p>
            <a:pPr marL="800100" lvl="1" indent="-342900">
              <a:buFont typeface="+mj-lt"/>
              <a:buAutoNum type="arabicPeriod"/>
              <a:defRPr/>
            </a:pPr>
            <a:r>
              <a:rPr lang="de-DE" sz="1800" b="0" dirty="0">
                <a:solidFill>
                  <a:schemeClr val="bg1"/>
                </a:solidFill>
                <a:latin typeface="+mn-lt"/>
              </a:rPr>
              <a:t>9938:lu10061242</a:t>
            </a:r>
            <a:br>
              <a:rPr lang="de-DE" sz="1800" b="0" dirty="0">
                <a:solidFill>
                  <a:schemeClr val="bg1"/>
                </a:solidFill>
                <a:latin typeface="+mn-lt"/>
              </a:rPr>
            </a:br>
            <a:r>
              <a:rPr lang="de-DE" sz="1800" b="0" dirty="0">
                <a:solidFill>
                  <a:schemeClr val="bg1"/>
                </a:solidFill>
                <a:latin typeface="+mn-lt"/>
              </a:rPr>
              <a:t>oder</a:t>
            </a:r>
          </a:p>
          <a:p>
            <a:pPr marL="800100" lvl="1" indent="-342900">
              <a:buFont typeface="+mj-lt"/>
              <a:buAutoNum type="arabicPeriod"/>
              <a:defRPr/>
            </a:pPr>
            <a:r>
              <a:rPr lang="de-DE" sz="1800" b="0" dirty="0">
                <a:solidFill>
                  <a:schemeClr val="bg1"/>
                </a:solidFill>
                <a:latin typeface="+mn-lt"/>
              </a:rPr>
              <a:t>9938:12345678910</a:t>
            </a:r>
          </a:p>
          <a:p>
            <a:pP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Deutsche Teilnehmer des Peppol-Netzwerkes müssen die in Deutschland geltenden Regeln beachten.</a:t>
            </a:r>
          </a:p>
        </p:txBody>
      </p:sp>
    </p:spTree>
    <p:extLst>
      <p:ext uri="{BB962C8B-B14F-4D97-AF65-F5344CB8AC3E}">
        <p14:creationId xmlns:p14="http://schemas.microsoft.com/office/powerpoint/2010/main" val="405030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Peppol-</a:t>
            </a:r>
            <a:r>
              <a:rPr lang="fr-FR" sz="2500" b="0" dirty="0" err="1">
                <a:solidFill>
                  <a:schemeClr val="bg1"/>
                </a:solidFill>
                <a:latin typeface="+mn-lt"/>
              </a:rPr>
              <a:t>Verzeichnisse</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5109091"/>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Zwei Peppol-Verzeichnisse ermöglichen es, Netzwerkteilnehmer und ihre IDs zu finden:</a:t>
            </a:r>
          </a:p>
          <a:p>
            <a:pPr marL="285750" indent="-285750">
              <a:buFont typeface="Arial" panose="020B0604020202020204" pitchFamily="34" charset="0"/>
              <a:buChar char="•"/>
              <a:defRPr/>
            </a:pPr>
            <a:endParaRPr lang="de-DE" sz="1800" b="0" dirty="0">
              <a:solidFill>
                <a:schemeClr val="bg1"/>
              </a:solidFill>
              <a:latin typeface="+mn-lt"/>
            </a:endParaRPr>
          </a:p>
          <a:p>
            <a:pPr marL="742950" lvl="1" indent="-285750">
              <a:buFont typeface="Arial" panose="020B0604020202020204" pitchFamily="34" charset="0"/>
              <a:buChar char="•"/>
              <a:defRPr/>
            </a:pPr>
            <a:r>
              <a:rPr lang="de-DE" sz="1800" b="0" dirty="0">
                <a:solidFill>
                  <a:prstClr val="white"/>
                </a:solidFill>
                <a:latin typeface="Calibri" panose="020F0502020204030204"/>
                <a:hlinkClick r:id="rId3">
                  <a:extLst>
                    <a:ext uri="{A12FA001-AC4F-418D-AE19-62706E023703}">
                      <ahyp:hlinkClr xmlns:ahyp="http://schemas.microsoft.com/office/drawing/2018/hyperlinkcolor" val="tx"/>
                    </a:ext>
                  </a:extLst>
                </a:hlinkClick>
              </a:rPr>
              <a:t>https://directory.peppol.eu</a:t>
            </a:r>
            <a:r>
              <a:rPr lang="de-DE" sz="1800" b="0" dirty="0">
                <a:solidFill>
                  <a:prstClr val="white"/>
                </a:solidFill>
                <a:latin typeface="Calibri" panose="020F0502020204030204"/>
              </a:rPr>
              <a:t> </a:t>
            </a:r>
            <a:r>
              <a:rPr lang="de-DE" sz="1800" b="0" dirty="0">
                <a:solidFill>
                  <a:schemeClr val="bg1"/>
                </a:solidFill>
                <a:latin typeface="+mn-lt"/>
              </a:rPr>
              <a:t>(Verzeichnis für Produktionsumgebungen)</a:t>
            </a:r>
          </a:p>
          <a:p>
            <a:pPr marL="742950" lvl="1" indent="-285750">
              <a:buFont typeface="Arial" panose="020B0604020202020204" pitchFamily="34" charset="0"/>
              <a:buChar char="•"/>
              <a:defRPr/>
            </a:pPr>
            <a:r>
              <a:rPr lang="de-DE" sz="1800" b="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https://test-directory.peppol.eu</a:t>
            </a:r>
            <a:r>
              <a:rPr lang="de-DE" sz="1800" b="0" dirty="0">
                <a:solidFill>
                  <a:prstClr val="white"/>
                </a:solidFill>
                <a:latin typeface="Calibri" panose="020F0502020204030204"/>
              </a:rPr>
              <a:t> </a:t>
            </a:r>
            <a:r>
              <a:rPr lang="de-DE" sz="1800" b="0" dirty="0">
                <a:solidFill>
                  <a:schemeClr val="bg1"/>
                </a:solidFill>
                <a:latin typeface="+mn-lt"/>
              </a:rPr>
              <a:t>(Verzeichnis für Testumgebungen)</a:t>
            </a:r>
          </a:p>
          <a:p>
            <a:pPr marL="742950" lvl="1"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Leider ist es derzeit für die Teilnehmer des Netzwerks nicht verpflichtend, ihre Daten in diesen Verzeichnissen zu veröffentlichen. Daher können nicht alle Organisationen dort gefunden werden. Dennoch werden alle Teilnehmer, die den Peppol-Zugangspunkt des CTIE nutzen, automatisch in diesen Verzeichnissen veröffentlicht.</a:t>
            </a:r>
          </a:p>
          <a:p>
            <a:pPr marL="285750" indent="-285750">
              <a:buFont typeface="Arial" panose="020B0604020202020204" pitchFamily="34" charset="0"/>
              <a:buChar char="•"/>
              <a:defRPr/>
            </a:pPr>
            <a:endParaRPr lang="de-DE" sz="1800" b="0" dirty="0">
              <a:solidFill>
                <a:schemeClr val="bg1"/>
              </a:solidFill>
              <a:latin typeface="+mn-lt"/>
            </a:endParaRPr>
          </a:p>
          <a:p>
            <a:pPr marL="285750" lvl="0" indent="-285750">
              <a:buFont typeface="Arial" panose="020B0604020202020204" pitchFamily="34" charset="0"/>
              <a:buChar char="•"/>
              <a:defRPr/>
            </a:pPr>
            <a:r>
              <a:rPr lang="fr-FR" sz="1800" b="0" dirty="0" err="1">
                <a:solidFill>
                  <a:prstClr val="white"/>
                </a:solidFill>
                <a:latin typeface="Calibri" panose="020F0502020204030204"/>
              </a:rPr>
              <a:t>Möglichkeit</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auf</a:t>
            </a:r>
            <a:r>
              <a:rPr lang="fr-FR" sz="1800" b="0" dirty="0">
                <a:solidFill>
                  <a:prstClr val="white"/>
                </a:solidFill>
                <a:latin typeface="Calibri" panose="020F0502020204030204"/>
              </a:rPr>
              <a:t> Basis </a:t>
            </a:r>
            <a:r>
              <a:rPr lang="fr-FR" sz="1800" b="0" dirty="0" err="1">
                <a:solidFill>
                  <a:prstClr val="white"/>
                </a:solidFill>
                <a:latin typeface="Calibri" panose="020F0502020204030204"/>
              </a:rPr>
              <a:t>einer</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EndpointID</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zu</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prüfen</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ob</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eine</a:t>
            </a:r>
            <a:r>
              <a:rPr lang="fr-FR" sz="1800" b="0" dirty="0">
                <a:solidFill>
                  <a:prstClr val="white"/>
                </a:solidFill>
                <a:latin typeface="Calibri" panose="020F0502020204030204"/>
              </a:rPr>
              <a:t> Organisation </a:t>
            </a:r>
            <a:r>
              <a:rPr lang="fr-FR" sz="1800" b="0" dirty="0" err="1">
                <a:solidFill>
                  <a:prstClr val="white"/>
                </a:solidFill>
                <a:latin typeface="Calibri" panose="020F0502020204030204"/>
              </a:rPr>
              <a:t>tatsächlich</a:t>
            </a:r>
            <a:r>
              <a:rPr lang="fr-FR" sz="1800" b="0" dirty="0">
                <a:solidFill>
                  <a:prstClr val="white"/>
                </a:solidFill>
                <a:latin typeface="Calibri" panose="020F0502020204030204"/>
              </a:rPr>
              <a:t> </a:t>
            </a:r>
            <a:r>
              <a:rPr lang="fr-FR" sz="1800" b="0" dirty="0" err="1">
                <a:solidFill>
                  <a:prstClr val="white"/>
                </a:solidFill>
                <a:latin typeface="Calibri" panose="020F0502020204030204"/>
              </a:rPr>
              <a:t>Mitglied</a:t>
            </a:r>
            <a:r>
              <a:rPr lang="fr-FR" sz="1800" b="0" dirty="0">
                <a:solidFill>
                  <a:prstClr val="white"/>
                </a:solidFill>
                <a:latin typeface="Calibri" panose="020F0502020204030204"/>
              </a:rPr>
              <a:t> in Peppol </a:t>
            </a:r>
            <a:r>
              <a:rPr lang="fr-FR" sz="1800" b="0" dirty="0" err="1">
                <a:solidFill>
                  <a:prstClr val="white"/>
                </a:solidFill>
                <a:latin typeface="Calibri" panose="020F0502020204030204"/>
              </a:rPr>
              <a:t>ist</a:t>
            </a:r>
            <a:r>
              <a:rPr lang="fr-FR" sz="1800" b="0" dirty="0">
                <a:solidFill>
                  <a:prstClr val="white"/>
                </a:solidFill>
                <a:latin typeface="Calibri" panose="020F0502020204030204"/>
              </a:rPr>
              <a:t>:</a:t>
            </a:r>
          </a:p>
          <a:p>
            <a:pPr marL="285750" lvl="0" indent="-285750">
              <a:buFont typeface="Arial" panose="020B0604020202020204" pitchFamily="34" charset="0"/>
              <a:buChar char="•"/>
              <a:defRPr/>
            </a:pPr>
            <a:endParaRPr lang="fr-FR" sz="1800" b="0" dirty="0">
              <a:solidFill>
                <a:prstClr val="white"/>
              </a:solidFill>
              <a:latin typeface="Calibri" panose="020F0502020204030204"/>
            </a:endParaRPr>
          </a:p>
          <a:p>
            <a:pPr marL="742950" lvl="1" indent="-285750">
              <a:buFont typeface="Arial" panose="020B0604020202020204" pitchFamily="34" charset="0"/>
              <a:buChar char="•"/>
              <a:defRPr/>
            </a:pPr>
            <a:r>
              <a:rPr lang="fr-FR" sz="1800" b="0" dirty="0">
                <a:solidFill>
                  <a:prstClr val="white"/>
                </a:solidFill>
                <a:latin typeface="Calibri" panose="020F0502020204030204"/>
                <a:hlinkClick r:id="rId5">
                  <a:extLst>
                    <a:ext uri="{A12FA001-AC4F-418D-AE19-62706E023703}">
                      <ahyp:hlinkClr xmlns:ahyp="http://schemas.microsoft.com/office/drawing/2018/hyperlinkcolor" val="tx"/>
                    </a:ext>
                  </a:extLst>
                </a:hlinkClick>
              </a:rPr>
              <a:t>https://peppol.helger.com/public/locale-en_US/menuitem-tools-participant</a:t>
            </a:r>
            <a:r>
              <a:rPr lang="fr-FR" sz="1800" b="0" dirty="0">
                <a:solidFill>
                  <a:prstClr val="white"/>
                </a:solidFill>
                <a:latin typeface="Calibri" panose="020F0502020204030204"/>
              </a:rPr>
              <a:t>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endParaRPr lang="fr-FR" sz="2000" b="0" dirty="0">
              <a:solidFill>
                <a:schemeClr val="bg1"/>
              </a:solidFill>
              <a:latin typeface="+mn-lt"/>
            </a:endParaRPr>
          </a:p>
        </p:txBody>
      </p:sp>
    </p:spTree>
    <p:extLst>
      <p:ext uri="{BB962C8B-B14F-4D97-AF65-F5344CB8AC3E}">
        <p14:creationId xmlns:p14="http://schemas.microsoft.com/office/powerpoint/2010/main" val="371306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Tests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416320"/>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Die Testumgebung des Peppol-Zugangspunkts des CTIE ist, wie die Produktionsumgebung, seit Dezember 2016 eingerichtet.</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Jeder </a:t>
            </a:r>
            <a:r>
              <a:rPr lang="de-DE" sz="1800" dirty="0">
                <a:solidFill>
                  <a:schemeClr val="bg1"/>
                </a:solidFill>
                <a:latin typeface="+mn-lt"/>
              </a:rPr>
              <a:t>Wirtschaftsteilnehmer</a:t>
            </a:r>
            <a:r>
              <a:rPr lang="de-DE" sz="1800" b="0" dirty="0">
                <a:solidFill>
                  <a:schemeClr val="bg1"/>
                </a:solidFill>
                <a:latin typeface="+mn-lt"/>
              </a:rPr>
              <a:t> kann Testnachrichten an diesen Server senden.</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Die für die Adressierung zu verwendende ID lautet:</a:t>
            </a:r>
            <a:br>
              <a:rPr lang="de-DE" sz="1800" b="0" dirty="0">
                <a:solidFill>
                  <a:schemeClr val="bg1"/>
                </a:solidFill>
                <a:latin typeface="+mn-lt"/>
              </a:rPr>
            </a:br>
            <a:br>
              <a:rPr lang="de-DE" sz="1800" b="0" dirty="0">
                <a:solidFill>
                  <a:schemeClr val="bg1"/>
                </a:solidFill>
                <a:latin typeface="+mn-lt"/>
              </a:rPr>
            </a:br>
            <a:r>
              <a:rPr lang="de-DE" sz="1800" b="0" dirty="0">
                <a:solidFill>
                  <a:schemeClr val="bg1"/>
                </a:solidFill>
                <a:latin typeface="+mn-lt"/>
              </a:rPr>
              <a:t>lu10889245-test oder auch lu10889245 (Mehrwertsteuer-Nr. des CTIE).</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Details können hier gefunden werden:</a:t>
            </a:r>
            <a:br>
              <a:rPr lang="de-DE" sz="1800" b="0" dirty="0">
                <a:solidFill>
                  <a:schemeClr val="bg1"/>
                </a:solidFill>
                <a:latin typeface="+mn-lt"/>
              </a:rPr>
            </a:br>
            <a:br>
              <a:rPr lang="de-DE" sz="1800" b="0" dirty="0">
                <a:solidFill>
                  <a:schemeClr val="bg1"/>
                </a:solidFill>
                <a:latin typeface="+mn-lt"/>
              </a:rPr>
            </a:br>
            <a:r>
              <a:rPr lang="de-DE" sz="1800" b="0" dirty="0">
                <a:solidFill>
                  <a:schemeClr val="bg1"/>
                </a:solidFill>
                <a:latin typeface="+mn-lt"/>
                <a:hlinkClick r:id="rId3">
                  <a:extLst>
                    <a:ext uri="{A12FA001-AC4F-418D-AE19-62706E023703}">
                      <ahyp:hlinkClr xmlns:ahyp="http://schemas.microsoft.com/office/drawing/2018/hyperlinkcolor" val="tx"/>
                    </a:ext>
                  </a:extLst>
                </a:hlinkClick>
              </a:rPr>
              <a:t>https://test-directory.peppol.eu</a:t>
            </a:r>
            <a:endParaRPr lang="de-DE" sz="1800" b="0" dirty="0">
              <a:solidFill>
                <a:schemeClr val="bg1"/>
              </a:solidFill>
              <a:latin typeface="+mn-lt"/>
            </a:endParaRPr>
          </a:p>
        </p:txBody>
      </p:sp>
    </p:spTree>
    <p:extLst>
      <p:ext uri="{BB962C8B-B14F-4D97-AF65-F5344CB8AC3E}">
        <p14:creationId xmlns:p14="http://schemas.microsoft.com/office/powerpoint/2010/main" val="277546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err="1">
                <a:solidFill>
                  <a:srgbClr val="374D63"/>
                </a:solidFill>
                <a:latin typeface="+mn-lt"/>
              </a:rPr>
              <a:t>Elektronische</a:t>
            </a:r>
            <a:endParaRPr lang="fr-FR" sz="3600" b="0" dirty="0">
              <a:solidFill>
                <a:srgbClr val="374D63"/>
              </a:solidFill>
              <a:latin typeface="+mn-lt"/>
            </a:endParaRPr>
          </a:p>
          <a:p>
            <a:pPr algn="ctr">
              <a:defRPr/>
            </a:pPr>
            <a:r>
              <a:rPr lang="fr-FR" sz="3600" b="0" dirty="0" err="1">
                <a:solidFill>
                  <a:srgbClr val="374D63"/>
                </a:solidFill>
                <a:latin typeface="+mn-lt"/>
              </a:rPr>
              <a:t>Rechnung</a:t>
            </a:r>
            <a:endParaRPr lang="fr-FR" sz="3600" b="0" dirty="0">
              <a:solidFill>
                <a:srgbClr val="374D63"/>
              </a:solidFill>
              <a:latin typeface="+mn-lt"/>
            </a:endParaRP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6</a:t>
            </a:r>
          </a:p>
        </p:txBody>
      </p:sp>
    </p:spTree>
    <p:extLst>
      <p:ext uri="{BB962C8B-B14F-4D97-AF65-F5344CB8AC3E}">
        <p14:creationId xmlns:p14="http://schemas.microsoft.com/office/powerpoint/2010/main" val="3360841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2135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fr-FR" sz="1600" b="1" i="0" u="none" strike="noStrike" kern="1200" cap="none" spc="0" normalizeH="0" baseline="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de-DE" sz="2500" b="0" dirty="0">
                <a:solidFill>
                  <a:schemeClr val="bg1"/>
                </a:solidFill>
                <a:latin typeface="+mn-lt"/>
              </a:rPr>
              <a:t>Spezifikation Peppol BIS Billing 3.0</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4339650"/>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Eine CIUS (Core </a:t>
            </a:r>
            <a:r>
              <a:rPr lang="de-DE" sz="1800" b="0" dirty="0" err="1">
                <a:solidFill>
                  <a:schemeClr val="bg1"/>
                </a:solidFill>
                <a:latin typeface="+mn-lt"/>
              </a:rPr>
              <a:t>Invoice</a:t>
            </a:r>
            <a:r>
              <a:rPr lang="de-DE" sz="1800" b="0" dirty="0">
                <a:solidFill>
                  <a:schemeClr val="bg1"/>
                </a:solidFill>
                <a:latin typeface="+mn-lt"/>
              </a:rPr>
              <a:t> </a:t>
            </a:r>
            <a:r>
              <a:rPr lang="de-DE" sz="1800" b="0" dirty="0" err="1">
                <a:solidFill>
                  <a:schemeClr val="bg1"/>
                </a:solidFill>
                <a:latin typeface="+mn-lt"/>
              </a:rPr>
              <a:t>Usage</a:t>
            </a:r>
            <a:r>
              <a:rPr lang="de-DE" sz="1800" b="0" dirty="0">
                <a:solidFill>
                  <a:schemeClr val="bg1"/>
                </a:solidFill>
                <a:latin typeface="+mn-lt"/>
              </a:rPr>
              <a:t> </a:t>
            </a:r>
            <a:r>
              <a:rPr lang="de-DE" sz="1800" b="0" dirty="0" err="1">
                <a:solidFill>
                  <a:schemeClr val="bg1"/>
                </a:solidFill>
                <a:latin typeface="+mn-lt"/>
              </a:rPr>
              <a:t>Specification</a:t>
            </a:r>
            <a:r>
              <a:rPr lang="de-DE" sz="1800" b="0" dirty="0">
                <a:solidFill>
                  <a:schemeClr val="bg1"/>
                </a:solidFill>
                <a:latin typeface="+mn-lt"/>
              </a:rPr>
              <a:t>), die der europäischen Norm EN 16931-1:2017 entspricht.</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Verwendet UBL als Syntax und ermöglicht das Hinzufügen von Anhängen (siehe </a:t>
            </a:r>
            <a:r>
              <a:rPr lang="de-DE" sz="1800" b="0" dirty="0">
                <a:solidFill>
                  <a:schemeClr val="bg1"/>
                </a:solidFill>
                <a:latin typeface="+mn-lt"/>
                <a:hlinkClick r:id="rId3">
                  <a:extLst>
                    <a:ext uri="{A12FA001-AC4F-418D-AE19-62706E023703}">
                      <ahyp:hlinkClr xmlns:ahyp="http://schemas.microsoft.com/office/drawing/2018/hyperlinkcolor" val="tx"/>
                    </a:ext>
                  </a:extLst>
                </a:hlinkClick>
              </a:rPr>
              <a:t>https://docs.peppol.eu/poacc/billing/3.0/codelist/MimeCode/</a:t>
            </a:r>
            <a:r>
              <a:rPr lang="de-DE" sz="1800" b="0" dirty="0">
                <a:solidFill>
                  <a:schemeClr val="bg1"/>
                </a:solidFill>
                <a:latin typeface="+mn-lt"/>
              </a:rPr>
              <a:t>).</a:t>
            </a:r>
          </a:p>
          <a:p>
            <a:pP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Weitere Details zu Peppol BIS (Business </a:t>
            </a:r>
            <a:r>
              <a:rPr lang="de-DE" sz="1800" b="0" dirty="0" err="1">
                <a:solidFill>
                  <a:schemeClr val="bg1"/>
                </a:solidFill>
                <a:latin typeface="+mn-lt"/>
              </a:rPr>
              <a:t>Interoperability</a:t>
            </a:r>
            <a:r>
              <a:rPr lang="de-DE" sz="1800" b="0" dirty="0">
                <a:solidFill>
                  <a:schemeClr val="bg1"/>
                </a:solidFill>
                <a:latin typeface="+mn-lt"/>
              </a:rPr>
              <a:t> </a:t>
            </a:r>
            <a:r>
              <a:rPr lang="de-DE" sz="1800" b="0" dirty="0" err="1">
                <a:solidFill>
                  <a:schemeClr val="bg1"/>
                </a:solidFill>
                <a:latin typeface="+mn-lt"/>
              </a:rPr>
              <a:t>Specifications</a:t>
            </a:r>
            <a:r>
              <a:rPr lang="de-DE" sz="1800" b="0" dirty="0">
                <a:solidFill>
                  <a:schemeClr val="bg1"/>
                </a:solidFill>
                <a:latin typeface="+mn-lt"/>
              </a:rPr>
              <a:t>) Billing 3.0:</a:t>
            </a:r>
            <a:br>
              <a:rPr lang="de-DE" sz="1800" b="0" dirty="0">
                <a:solidFill>
                  <a:schemeClr val="bg1"/>
                </a:solidFill>
                <a:latin typeface="+mn-lt"/>
              </a:rPr>
            </a:br>
            <a:endParaRPr lang="de-DE" sz="1800" b="0" dirty="0">
              <a:solidFill>
                <a:schemeClr val="bg1"/>
              </a:solidFill>
              <a:latin typeface="+mn-lt"/>
            </a:endParaRPr>
          </a:p>
          <a:p>
            <a:pPr marL="742950" lvl="1" indent="-285750">
              <a:buFont typeface="Arial" panose="020B0604020202020204" pitchFamily="34" charset="0"/>
              <a:buChar char="•"/>
              <a:defRPr/>
            </a:pPr>
            <a:r>
              <a:rPr lang="de-DE" b="0" dirty="0">
                <a:solidFill>
                  <a:schemeClr val="bg1"/>
                </a:solidFill>
                <a:latin typeface="+mn-lt"/>
                <a:hlinkClick r:id="rId4">
                  <a:extLst>
                    <a:ext uri="{A12FA001-AC4F-418D-AE19-62706E023703}">
                      <ahyp:hlinkClr xmlns:ahyp="http://schemas.microsoft.com/office/drawing/2018/hyperlinkcolor" val="tx"/>
                    </a:ext>
                  </a:extLst>
                </a:hlinkClick>
              </a:rPr>
              <a:t>https://peppol.eu/downloads/post-award</a:t>
            </a:r>
            <a:endParaRPr lang="de-DE" b="0" dirty="0">
              <a:solidFill>
                <a:schemeClr val="bg1"/>
              </a:solidFill>
              <a:latin typeface="+mn-lt"/>
            </a:endParaRPr>
          </a:p>
          <a:p>
            <a:pPr marL="742950" lvl="1" indent="-285750">
              <a:buFont typeface="Arial" panose="020B0604020202020204" pitchFamily="34" charset="0"/>
              <a:buChar char="•"/>
              <a:defRPr/>
            </a:pPr>
            <a:r>
              <a:rPr lang="de-DE" b="0" dirty="0">
                <a:solidFill>
                  <a:schemeClr val="bg1"/>
                </a:solidFill>
                <a:latin typeface="+mn-lt"/>
                <a:hlinkClick r:id="rId5">
                  <a:extLst>
                    <a:ext uri="{A12FA001-AC4F-418D-AE19-62706E023703}">
                      <ahyp:hlinkClr xmlns:ahyp="http://schemas.microsoft.com/office/drawing/2018/hyperlinkcolor" val="tx"/>
                    </a:ext>
                  </a:extLst>
                </a:hlinkClick>
              </a:rPr>
              <a:t>https://docs.peppol.eu/poacc/billing/3.0</a:t>
            </a:r>
            <a:endParaRPr lang="de-DE" b="0" dirty="0">
              <a:solidFill>
                <a:schemeClr val="bg1"/>
              </a:solidFill>
              <a:latin typeface="+mn-lt"/>
            </a:endParaRPr>
          </a:p>
          <a:p>
            <a:pPr marL="742950" lvl="1" indent="-285750">
              <a:buFont typeface="Arial" panose="020B0604020202020204" pitchFamily="34" charset="0"/>
              <a:buChar char="•"/>
              <a:defRPr/>
            </a:pPr>
            <a:r>
              <a:rPr lang="de-DE" b="0" dirty="0">
                <a:solidFill>
                  <a:schemeClr val="bg1"/>
                </a:solidFill>
                <a:latin typeface="+mn-lt"/>
                <a:hlinkClick r:id="rId6">
                  <a:extLst>
                    <a:ext uri="{A12FA001-AC4F-418D-AE19-62706E023703}">
                      <ahyp:hlinkClr xmlns:ahyp="http://schemas.microsoft.com/office/drawing/2018/hyperlinkcolor" val="tx"/>
                    </a:ext>
                  </a:extLst>
                </a:hlinkClick>
              </a:rPr>
              <a:t>https://docs.peppol.eu/poacc/billing/3.0/bis/</a:t>
            </a:r>
            <a:endParaRPr lang="de-DE" b="0" dirty="0">
              <a:solidFill>
                <a:schemeClr val="bg1"/>
              </a:solidFill>
              <a:latin typeface="+mn-lt"/>
            </a:endParaRPr>
          </a:p>
          <a:p>
            <a:pPr marL="742950" lvl="1" indent="-285750">
              <a:buFont typeface="Arial" panose="020B0604020202020204" pitchFamily="34" charset="0"/>
              <a:buChar char="•"/>
              <a:defRPr/>
            </a:pPr>
            <a:r>
              <a:rPr lang="de-DE" b="0" dirty="0">
                <a:solidFill>
                  <a:schemeClr val="bg1"/>
                </a:solidFill>
                <a:latin typeface="+mn-lt"/>
                <a:hlinkClick r:id="rId7">
                  <a:extLst>
                    <a:ext uri="{A12FA001-AC4F-418D-AE19-62706E023703}">
                      <ahyp:hlinkClr xmlns:ahyp="http://schemas.microsoft.com/office/drawing/2018/hyperlinkcolor" val="tx"/>
                    </a:ext>
                  </a:extLst>
                </a:hlinkClick>
              </a:rPr>
              <a:t>https://docs.peppol.eu/poacc/billing/3.0/syntax/ubl-invoice/tree/</a:t>
            </a:r>
            <a:endParaRPr lang="de-DE" b="0" dirty="0">
              <a:solidFill>
                <a:schemeClr val="bg1"/>
              </a:solidFill>
              <a:latin typeface="+mn-lt"/>
            </a:endParaRPr>
          </a:p>
          <a:p>
            <a:pPr marL="742950" lvl="1" indent="-285750">
              <a:buFont typeface="Arial" panose="020B0604020202020204" pitchFamily="34" charset="0"/>
              <a:buChar char="•"/>
              <a:defRPr/>
            </a:pPr>
            <a:r>
              <a:rPr lang="de-DE" b="0" dirty="0">
                <a:solidFill>
                  <a:schemeClr val="bg1"/>
                </a:solidFill>
                <a:latin typeface="+mn-lt"/>
                <a:hlinkClick r:id="rId8">
                  <a:extLst>
                    <a:ext uri="{A12FA001-AC4F-418D-AE19-62706E023703}">
                      <ahyp:hlinkClr xmlns:ahyp="http://schemas.microsoft.com/office/drawing/2018/hyperlinkcolor" val="tx"/>
                    </a:ext>
                  </a:extLst>
                </a:hlinkClick>
              </a:rPr>
              <a:t>https://docs.peppol.eu/poacc/billing/3.0/bis/#rules</a:t>
            </a:r>
            <a:r>
              <a:rPr lang="de-DE" b="0" dirty="0">
                <a:solidFill>
                  <a:schemeClr val="bg1"/>
                </a:solidFill>
                <a:latin typeface="+mn-lt"/>
              </a:rPr>
              <a:t> </a:t>
            </a:r>
          </a:p>
          <a:p>
            <a:pP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Weitere Details zur CIUS :</a:t>
            </a:r>
          </a:p>
          <a:p>
            <a:pPr marL="742950" lvl="1" indent="-285750">
              <a:buFont typeface="Arial" panose="020B0604020202020204" pitchFamily="34" charset="0"/>
              <a:buChar char="•"/>
              <a:defRPr/>
            </a:pPr>
            <a:r>
              <a:rPr lang="de-DE" b="0" dirty="0">
                <a:solidFill>
                  <a:schemeClr val="bg1"/>
                </a:solidFill>
                <a:latin typeface="+mn-lt"/>
                <a:hlinkClick r:id="rId9">
                  <a:extLst>
                    <a:ext uri="{A12FA001-AC4F-418D-AE19-62706E023703}">
                      <ahyp:hlinkClr xmlns:ahyp="http://schemas.microsoft.com/office/drawing/2018/hyperlinkcolor" val="tx"/>
                    </a:ext>
                  </a:extLst>
                </a:hlinkClick>
              </a:rPr>
              <a:t>https://peppol.eu/core-invoice-usage-specification-cius-use-peppol</a:t>
            </a:r>
            <a:r>
              <a:rPr lang="de-DE" b="0" dirty="0">
                <a:solidFill>
                  <a:schemeClr val="bg1"/>
                </a:solidFill>
                <a:latin typeface="+mn-lt"/>
              </a:rPr>
              <a:t> </a:t>
            </a:r>
          </a:p>
        </p:txBody>
      </p:sp>
    </p:spTree>
    <p:extLst>
      <p:ext uri="{BB962C8B-B14F-4D97-AF65-F5344CB8AC3E}">
        <p14:creationId xmlns:p14="http://schemas.microsoft.com/office/powerpoint/2010/main" val="300219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8317"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fr-FR" sz="1600" b="1" i="0" u="none" strike="noStrike" kern="1200" cap="none" spc="0" normalizeH="0" baseline="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de-DE" sz="2500" b="0" dirty="0">
                <a:solidFill>
                  <a:schemeClr val="bg1"/>
                </a:solidFill>
                <a:latin typeface="+mn-lt"/>
              </a:rPr>
              <a:t>Validierung der Konformität einer XML-Datei</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2031325"/>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Schematron hier verfügbar:</a:t>
            </a:r>
            <a:br>
              <a:rPr lang="de-DE" sz="1800" b="0" dirty="0">
                <a:solidFill>
                  <a:schemeClr val="bg1"/>
                </a:solidFill>
                <a:latin typeface="+mn-lt"/>
              </a:rPr>
            </a:br>
            <a:br>
              <a:rPr lang="de-DE" sz="1800" b="0" dirty="0">
                <a:solidFill>
                  <a:schemeClr val="bg1"/>
                </a:solidFill>
                <a:latin typeface="+mn-lt"/>
              </a:rPr>
            </a:br>
            <a:r>
              <a:rPr lang="de-DE" sz="1800" b="0" dirty="0">
                <a:solidFill>
                  <a:schemeClr val="bg1"/>
                </a:solidFill>
                <a:latin typeface="+mn-lt"/>
              </a:rPr>
              <a:t> </a:t>
            </a:r>
            <a:r>
              <a:rPr lang="de-DE" sz="1800" b="0" dirty="0">
                <a:solidFill>
                  <a:schemeClr val="bg1"/>
                </a:solidFill>
                <a:latin typeface="+mn-lt"/>
                <a:hlinkClick r:id="rId3">
                  <a:extLst>
                    <a:ext uri="{A12FA001-AC4F-418D-AE19-62706E023703}">
                      <ahyp:hlinkClr xmlns:ahyp="http://schemas.microsoft.com/office/drawing/2018/hyperlinkcolor" val="tx"/>
                    </a:ext>
                  </a:extLst>
                </a:hlinkClick>
              </a:rPr>
              <a:t>https://docs.peppol.eu/poacc/billing/3.0/</a:t>
            </a:r>
            <a:endParaRPr lang="de-DE" sz="1800" b="0" dirty="0">
              <a:solidFill>
                <a:schemeClr val="bg1"/>
              </a:solidFill>
              <a:latin typeface="+mn-lt"/>
            </a:endParaRP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Webseite zur Validierung vom XML-Dokument:</a:t>
            </a:r>
            <a:br>
              <a:rPr lang="de-DE" sz="1800" b="0" dirty="0">
                <a:solidFill>
                  <a:schemeClr val="bg1"/>
                </a:solidFill>
                <a:latin typeface="+mn-lt"/>
              </a:rPr>
            </a:br>
            <a:br>
              <a:rPr lang="de-DE" sz="1800" b="0" dirty="0">
                <a:solidFill>
                  <a:schemeClr val="bg1"/>
                </a:solidFill>
                <a:latin typeface="+mn-lt"/>
              </a:rPr>
            </a:br>
            <a:r>
              <a:rPr lang="de-DE" sz="1800" b="0" dirty="0">
                <a:solidFill>
                  <a:schemeClr val="bg1"/>
                </a:solidFill>
                <a:latin typeface="+mn-lt"/>
                <a:hlinkClick r:id="rId4">
                  <a:extLst>
                    <a:ext uri="{A12FA001-AC4F-418D-AE19-62706E023703}">
                      <ahyp:hlinkClr xmlns:ahyp="http://schemas.microsoft.com/office/drawing/2018/hyperlinkcolor" val="tx"/>
                    </a:ext>
                  </a:extLst>
                </a:hlinkClick>
              </a:rPr>
              <a:t>https://ecosio.com/en/peppol-and-xml-document-validator</a:t>
            </a:r>
            <a:r>
              <a:rPr lang="de-DE" sz="1800" b="0" dirty="0">
                <a:solidFill>
                  <a:schemeClr val="bg1"/>
                </a:solidFill>
                <a:latin typeface="+mn-lt"/>
              </a:rPr>
              <a:t> </a:t>
            </a:r>
          </a:p>
        </p:txBody>
      </p:sp>
    </p:spTree>
    <p:extLst>
      <p:ext uri="{BB962C8B-B14F-4D97-AF65-F5344CB8AC3E}">
        <p14:creationId xmlns:p14="http://schemas.microsoft.com/office/powerpoint/2010/main" val="386695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de-DE" sz="2500" b="0" dirty="0">
                <a:solidFill>
                  <a:schemeClr val="bg1"/>
                </a:solidFill>
                <a:latin typeface="+mn-lt"/>
              </a:rPr>
              <a:t>Geändertes Gesetz vom 16. Mai 2019 </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88840"/>
            <a:ext cx="8497192" cy="4524315"/>
          </a:xfrm>
          <a:prstGeom prst="rect">
            <a:avLst/>
          </a:prstGeom>
          <a:noFill/>
        </p:spPr>
        <p:txBody>
          <a:bodyPr wrap="square">
            <a:spAutoFit/>
          </a:bodyPr>
          <a:lstStyle/>
          <a:p>
            <a:pPr marL="285750" lvl="0" indent="-285750">
              <a:buFont typeface="Arial" panose="020B0604020202020204" pitchFamily="34" charset="0"/>
              <a:buChar char="•"/>
              <a:defRPr/>
            </a:pPr>
            <a:r>
              <a:rPr lang="de-DE" sz="1800" b="0" i="1" dirty="0">
                <a:solidFill>
                  <a:schemeClr val="bg1"/>
                </a:solidFill>
                <a:latin typeface="+mn-lt"/>
              </a:rPr>
              <a:t>Das </a:t>
            </a:r>
            <a:r>
              <a:rPr lang="de-DE" sz="1800" b="0" i="1" dirty="0">
                <a:solidFill>
                  <a:schemeClr val="bg1"/>
                </a:solidFill>
                <a:latin typeface="+mn-lt"/>
                <a:hlinkClick r:id="rId3">
                  <a:extLst>
                    <a:ext uri="{A12FA001-AC4F-418D-AE19-62706E023703}">
                      <ahyp:hlinkClr xmlns:ahyp="http://schemas.microsoft.com/office/drawing/2018/hyperlinkcolor" val="tx"/>
                    </a:ext>
                  </a:extLst>
                </a:hlinkClick>
              </a:rPr>
              <a:t>Gesetz vom 16. Mai 2019</a:t>
            </a:r>
            <a:r>
              <a:rPr lang="de-DE" sz="1800" b="0" i="1" dirty="0">
                <a:solidFill>
                  <a:schemeClr val="bg1"/>
                </a:solidFill>
                <a:latin typeface="+mn-lt"/>
              </a:rPr>
              <a:t> über die elektronische Rechnungsstellung</a:t>
            </a:r>
            <a:r>
              <a:rPr lang="de-DE" sz="1800" b="0" dirty="0">
                <a:solidFill>
                  <a:schemeClr val="bg1"/>
                </a:solidFill>
              </a:rPr>
              <a:t> </a:t>
            </a:r>
            <a:r>
              <a:rPr lang="de-DE" sz="1800" b="0" i="1" dirty="0">
                <a:solidFill>
                  <a:schemeClr val="bg1"/>
                </a:solidFill>
                <a:latin typeface="+mn-lt"/>
              </a:rPr>
              <a:t>bei öffentlichen Aufträgen und Konzessionsverträgen, setzt die </a:t>
            </a:r>
            <a:r>
              <a:rPr lang="de-DE" sz="1800" b="0" i="1" dirty="0">
                <a:solidFill>
                  <a:schemeClr val="bg1"/>
                </a:solidFill>
                <a:latin typeface="+mn-lt"/>
                <a:hlinkClick r:id="rId4">
                  <a:extLst>
                    <a:ext uri="{A12FA001-AC4F-418D-AE19-62706E023703}">
                      <ahyp:hlinkClr xmlns:ahyp="http://schemas.microsoft.com/office/drawing/2018/hyperlinkcolor" val="tx"/>
                    </a:ext>
                  </a:extLst>
                </a:hlinkClick>
              </a:rPr>
              <a:t>Richtlinie 2014/55/EU vom 16. April 2014</a:t>
            </a:r>
            <a:r>
              <a:rPr lang="de-DE" sz="1800" b="0" i="1" dirty="0">
                <a:solidFill>
                  <a:schemeClr val="bg1"/>
                </a:solidFill>
                <a:latin typeface="+mn-lt"/>
              </a:rPr>
              <a:t> über die elektronische Rechnungsstellung bei öffentlichen Aufträgen ins Luxemburger Recht um.</a:t>
            </a:r>
          </a:p>
          <a:p>
            <a:pPr marL="285750" lvl="0" indent="-285750">
              <a:buFont typeface="Arial" panose="020B0604020202020204" pitchFamily="34" charset="0"/>
              <a:buChar char="•"/>
              <a:defRPr/>
            </a:pPr>
            <a:endParaRPr lang="de-DE" sz="1800" b="0" i="1" dirty="0">
              <a:solidFill>
                <a:schemeClr val="bg1"/>
              </a:solidFill>
              <a:latin typeface="+mn-lt"/>
            </a:endParaRPr>
          </a:p>
          <a:p>
            <a:pPr marL="285750" indent="-285750">
              <a:buFont typeface="Arial" panose="020B0604020202020204" pitchFamily="34" charset="0"/>
              <a:buChar char="•"/>
              <a:defRPr/>
            </a:pPr>
            <a:r>
              <a:rPr lang="de-DE" sz="1800" b="0" i="1" dirty="0">
                <a:solidFill>
                  <a:schemeClr val="bg1"/>
                </a:solidFill>
                <a:latin typeface="+mn-lt"/>
              </a:rPr>
              <a:t>Dieses Gesetz wird geändert durch das </a:t>
            </a:r>
            <a:r>
              <a:rPr lang="de-DE" sz="1800" b="0" i="1" dirty="0">
                <a:solidFill>
                  <a:schemeClr val="bg1"/>
                </a:solidFill>
                <a:latin typeface="+mn-lt"/>
                <a:hlinkClick r:id="rId5">
                  <a:extLst>
                    <a:ext uri="{A12FA001-AC4F-418D-AE19-62706E023703}">
                      <ahyp:hlinkClr xmlns:ahyp="http://schemas.microsoft.com/office/drawing/2018/hyperlinkcolor" val="tx"/>
                    </a:ext>
                  </a:extLst>
                </a:hlinkClick>
              </a:rPr>
              <a:t>Gesetz vom 13. Dezember 2021</a:t>
            </a:r>
            <a:r>
              <a:rPr lang="de-DE" sz="1800" b="0" i="1" dirty="0">
                <a:solidFill>
                  <a:schemeClr val="bg1"/>
                </a:solidFill>
                <a:latin typeface="+mn-lt"/>
              </a:rPr>
              <a:t> zur Änderung des Gesetzes vom 16. Mai 2019 über die elektronische Rechnungsstellung </a:t>
            </a:r>
            <a:r>
              <a:rPr lang="de-DE" sz="1800" b="0" i="1" dirty="0">
                <a:solidFill>
                  <a:schemeClr val="bg1"/>
                </a:solidFill>
              </a:rPr>
              <a:t>bei</a:t>
            </a:r>
            <a:r>
              <a:rPr lang="de-DE" sz="1800" b="0" i="1" dirty="0">
                <a:solidFill>
                  <a:schemeClr val="bg1"/>
                </a:solidFill>
                <a:latin typeface="+mn-lt"/>
              </a:rPr>
              <a:t> öffentlichen Aufträgen und Konzessionsverträgen (</a:t>
            </a:r>
            <a:r>
              <a:rPr lang="de-DE" sz="1800" b="0" i="1" dirty="0">
                <a:solidFill>
                  <a:schemeClr val="bg1"/>
                </a:solidFill>
                <a:latin typeface="+mn-lt"/>
                <a:hlinkClick r:id="rId6">
                  <a:extLst>
                    <a:ext uri="{A12FA001-AC4F-418D-AE19-62706E023703}">
                      <ahyp:hlinkClr xmlns:ahyp="http://schemas.microsoft.com/office/drawing/2018/hyperlinkcolor" val="tx"/>
                    </a:ext>
                  </a:extLst>
                </a:hlinkClick>
              </a:rPr>
              <a:t>Gesetzentwurf Nr. 7750</a:t>
            </a:r>
            <a:r>
              <a:rPr lang="de-DE" sz="1800" b="0" i="1" dirty="0">
                <a:solidFill>
                  <a:schemeClr val="bg1"/>
                </a:solidFill>
                <a:latin typeface="+mn-lt"/>
              </a:rPr>
              <a:t>) und seine </a:t>
            </a:r>
            <a:r>
              <a:rPr lang="de-DE" sz="1800" b="0" i="1" u="sng" dirty="0">
                <a:solidFill>
                  <a:schemeClr val="bg1"/>
                </a:solidFill>
                <a:latin typeface="+mn-lt"/>
              </a:rPr>
              <a:t>g</a:t>
            </a:r>
            <a:r>
              <a:rPr lang="de-DE" sz="1800" b="0" i="1" dirty="0">
                <a:solidFill>
                  <a:schemeClr val="bg1"/>
                </a:solidFill>
                <a:latin typeface="+mn-lt"/>
                <a:hlinkClick r:id="rId7">
                  <a:extLst>
                    <a:ext uri="{A12FA001-AC4F-418D-AE19-62706E023703}">
                      <ahyp:hlinkClr xmlns:ahyp="http://schemas.microsoft.com/office/drawing/2018/hyperlinkcolor" val="tx"/>
                    </a:ext>
                  </a:extLst>
                </a:hlinkClick>
              </a:rPr>
              <a:t>roßherzogliche Verordnung vom 13. Dezember 2021</a:t>
            </a:r>
            <a:r>
              <a:rPr lang="de-DE" sz="1800" b="0" i="1" dirty="0">
                <a:solidFill>
                  <a:schemeClr val="bg1"/>
                </a:solidFill>
                <a:latin typeface="+mn-lt"/>
              </a:rPr>
              <a:t> zur Bestimmung des gemeinsamen Liefernetzwerkes sowie der technischen Alternativlösungen, die für die elektronische Rechnungsstellung bei öffentlichen Aufträgen und Konzessionsverträgen verwendet werden.</a:t>
            </a:r>
          </a:p>
          <a:p>
            <a:pPr>
              <a:defRPr/>
            </a:pPr>
            <a:endParaRPr lang="fr-FR" sz="1800" b="0" i="1" dirty="0">
              <a:solidFill>
                <a:schemeClr val="bg1"/>
              </a:solidFill>
              <a:latin typeface="+mn-lt"/>
            </a:endParaRPr>
          </a:p>
          <a:p>
            <a:pPr marL="285750" indent="-285750">
              <a:buFont typeface="Arial" panose="020B0604020202020204" pitchFamily="34" charset="0"/>
              <a:buChar char="•"/>
              <a:defRPr/>
            </a:pPr>
            <a:r>
              <a:rPr lang="de-DE" sz="1800" b="0" i="1" dirty="0">
                <a:solidFill>
                  <a:schemeClr val="bg1"/>
                </a:solidFill>
                <a:latin typeface="+mn-lt"/>
              </a:rPr>
              <a:t>Ein </a:t>
            </a:r>
            <a:r>
              <a:rPr lang="de-DE" sz="1800" b="0" i="1" dirty="0">
                <a:solidFill>
                  <a:schemeClr val="bg1"/>
                </a:solidFill>
                <a:latin typeface="+mn-lt"/>
                <a:hlinkClick r:id="rId8">
                  <a:extLst>
                    <a:ext uri="{A12FA001-AC4F-418D-AE19-62706E023703}">
                      <ahyp:hlinkClr xmlns:ahyp="http://schemas.microsoft.com/office/drawing/2018/hyperlinkcolor" val="tx"/>
                    </a:ext>
                  </a:extLst>
                </a:hlinkClick>
              </a:rPr>
              <a:t>konsolidierter Text</a:t>
            </a:r>
            <a:r>
              <a:rPr lang="de-DE" sz="1800" b="0" i="1" dirty="0">
                <a:solidFill>
                  <a:schemeClr val="bg1"/>
                </a:solidFill>
                <a:latin typeface="+mn-lt"/>
              </a:rPr>
              <a:t> des geänderten Gesetzes vom 16. Mai 2019 über die elektronische Rechnungsstellung</a:t>
            </a:r>
            <a:r>
              <a:rPr lang="de-DE" sz="1800" b="0" dirty="0">
                <a:solidFill>
                  <a:schemeClr val="bg1"/>
                </a:solidFill>
                <a:latin typeface="+mn-lt"/>
              </a:rPr>
              <a:t> </a:t>
            </a:r>
            <a:r>
              <a:rPr lang="de-DE" sz="1800" b="0" i="1" dirty="0">
                <a:solidFill>
                  <a:prstClr val="white"/>
                </a:solidFill>
                <a:latin typeface="+mn-lt"/>
              </a:rPr>
              <a:t>bei</a:t>
            </a:r>
            <a:r>
              <a:rPr lang="de-DE" sz="1800" b="0" i="1" dirty="0">
                <a:solidFill>
                  <a:schemeClr val="bg1"/>
                </a:solidFill>
                <a:latin typeface="+mn-lt"/>
              </a:rPr>
              <a:t> öffentlichen Aufträgen und Konzessionsverträgen wurde ebenfalls im Amtsblatt (legilux.lu) veröffentlicht.</a:t>
            </a:r>
          </a:p>
        </p:txBody>
      </p:sp>
    </p:spTree>
    <p:extLst>
      <p:ext uri="{BB962C8B-B14F-4D97-AF65-F5344CB8AC3E}">
        <p14:creationId xmlns:p14="http://schemas.microsoft.com/office/powerpoint/2010/main" val="1194570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8317"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281168" cy="477054"/>
          </a:xfrm>
          <a:prstGeom prst="rect">
            <a:avLst/>
          </a:prstGeom>
          <a:noFill/>
        </p:spPr>
        <p:txBody>
          <a:bodyPr wrap="square">
            <a:spAutoFit/>
          </a:bodyPr>
          <a:lstStyle/>
          <a:p>
            <a:pPr>
              <a:defRPr/>
            </a:pPr>
            <a:r>
              <a:rPr lang="fr-FR" sz="2500" b="0" dirty="0" err="1">
                <a:solidFill>
                  <a:schemeClr val="bg1"/>
                </a:solidFill>
                <a:latin typeface="+mn-lt"/>
              </a:rPr>
              <a:t>Einige</a:t>
            </a:r>
            <a:r>
              <a:rPr lang="fr-FR" sz="2500" b="0" dirty="0">
                <a:solidFill>
                  <a:schemeClr val="bg1"/>
                </a:solidFill>
                <a:latin typeface="+mn-lt"/>
              </a:rPr>
              <a:t> </a:t>
            </a:r>
            <a:r>
              <a:rPr lang="fr-FR" sz="2500" b="0" dirty="0" err="1">
                <a:solidFill>
                  <a:schemeClr val="bg1"/>
                </a:solidFill>
                <a:latin typeface="+mn-lt"/>
              </a:rPr>
              <a:t>wichtige</a:t>
            </a:r>
            <a:r>
              <a:rPr lang="fr-FR" sz="2500" b="0" dirty="0">
                <a:solidFill>
                  <a:schemeClr val="bg1"/>
                </a:solidFill>
                <a:latin typeface="+mn-lt"/>
              </a:rPr>
              <a:t> </a:t>
            </a:r>
            <a:r>
              <a:rPr lang="fr-FR" sz="2500" b="0" dirty="0" err="1">
                <a:solidFill>
                  <a:schemeClr val="bg1"/>
                </a:solidFill>
                <a:latin typeface="+mn-lt"/>
              </a:rPr>
              <a:t>Attribute</a:t>
            </a:r>
            <a:r>
              <a:rPr lang="fr-FR" sz="2500" b="0" dirty="0">
                <a:solidFill>
                  <a:schemeClr val="bg1"/>
                </a:solidFill>
                <a:latin typeface="+mn-lt"/>
              </a:rPr>
              <a:t> des Peppol BIS </a:t>
            </a:r>
            <a:r>
              <a:rPr lang="fr-FR" sz="2500" b="0" dirty="0" err="1">
                <a:solidFill>
                  <a:schemeClr val="bg1"/>
                </a:solidFill>
                <a:latin typeface="+mn-lt"/>
              </a:rPr>
              <a:t>Billing</a:t>
            </a:r>
            <a:r>
              <a:rPr lang="fr-FR" sz="2500" b="0" dirty="0">
                <a:solidFill>
                  <a:schemeClr val="bg1"/>
                </a:solidFill>
                <a:latin typeface="+mn-lt"/>
              </a:rPr>
              <a:t> 3.0-Standards </a:t>
            </a:r>
          </a:p>
        </p:txBody>
      </p:sp>
      <p:sp>
        <p:nvSpPr>
          <p:cNvPr id="6" name="TextBox 5">
            <a:extLst>
              <a:ext uri="{FF2B5EF4-FFF2-40B4-BE49-F238E27FC236}">
                <a16:creationId xmlns:a16="http://schemas.microsoft.com/office/drawing/2014/main" id="{2BD3C836-A567-4A9F-BF0A-B57E78E0D60E}"/>
              </a:ext>
            </a:extLst>
          </p:cNvPr>
          <p:cNvSpPr txBox="1"/>
          <p:nvPr/>
        </p:nvSpPr>
        <p:spPr>
          <a:xfrm>
            <a:off x="107504" y="2097088"/>
            <a:ext cx="8928992" cy="4031873"/>
          </a:xfrm>
          <a:prstGeom prst="rect">
            <a:avLst/>
          </a:prstGeom>
          <a:noFill/>
        </p:spPr>
        <p:txBody>
          <a:bodyPr wrap="square">
            <a:spAutoFit/>
          </a:bodyPr>
          <a:lstStyle/>
          <a:p>
            <a:pPr marL="285750" indent="-285750">
              <a:buFont typeface="Arial" panose="020B0604020202020204" pitchFamily="34" charset="0"/>
              <a:buChar char="•"/>
              <a:defRPr/>
            </a:pPr>
            <a:r>
              <a:rPr lang="fr-FR" dirty="0">
                <a:solidFill>
                  <a:schemeClr val="bg1"/>
                </a:solidFill>
                <a:latin typeface="+mn-lt"/>
              </a:rPr>
              <a:t>Référence de la commande: </a:t>
            </a:r>
            <a:r>
              <a:rPr lang="fr-FR" b="0" i="1" dirty="0" err="1">
                <a:solidFill>
                  <a:schemeClr val="bg1"/>
                </a:solidFill>
                <a:latin typeface="+mn-lt"/>
              </a:rPr>
              <a:t>OrderReference:ID</a:t>
            </a:r>
            <a:r>
              <a:rPr lang="fr-FR" b="0" i="1" dirty="0">
                <a:solidFill>
                  <a:schemeClr val="bg1"/>
                </a:solidFill>
                <a:latin typeface="+mn-lt"/>
              </a:rPr>
              <a:t> (</a:t>
            </a:r>
            <a:r>
              <a:rPr lang="fr-FR" b="0" i="1" dirty="0" err="1">
                <a:solidFill>
                  <a:schemeClr val="bg1"/>
                </a:solidFill>
                <a:latin typeface="+mn-lt"/>
              </a:rPr>
              <a:t>Purchase</a:t>
            </a:r>
            <a:r>
              <a:rPr lang="fr-FR" b="0" i="1" dirty="0">
                <a:solidFill>
                  <a:schemeClr val="bg1"/>
                </a:solidFill>
                <a:latin typeface="+mn-lt"/>
              </a:rPr>
              <a:t> </a:t>
            </a:r>
            <a:r>
              <a:rPr lang="fr-FR" b="0" i="1" dirty="0" err="1">
                <a:solidFill>
                  <a:schemeClr val="bg1"/>
                </a:solidFill>
                <a:latin typeface="+mn-lt"/>
              </a:rPr>
              <a:t>order</a:t>
            </a:r>
            <a:r>
              <a:rPr lang="fr-FR" b="0" i="1" dirty="0">
                <a:solidFill>
                  <a:schemeClr val="bg1"/>
                </a:solidFill>
                <a:latin typeface="+mn-lt"/>
              </a:rPr>
              <a:t> </a:t>
            </a:r>
            <a:r>
              <a:rPr lang="fr-FR" b="0" i="1" dirty="0" err="1">
                <a:solidFill>
                  <a:schemeClr val="bg1"/>
                </a:solidFill>
                <a:latin typeface="+mn-lt"/>
              </a:rPr>
              <a:t>reference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3"/>
              </a:rPr>
              <a:t>https://docs.peppol.eu/poacc/billing/3.0/syntax/ubl-invoice/cac-OrderReference/cbc-ID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Réf. comptable destinataire/n° engagement:</a:t>
            </a:r>
            <a:r>
              <a:rPr lang="fr-FR" b="0" dirty="0">
                <a:solidFill>
                  <a:schemeClr val="bg1"/>
                </a:solidFill>
                <a:latin typeface="+mn-lt"/>
              </a:rPr>
              <a:t> </a:t>
            </a:r>
            <a:r>
              <a:rPr lang="fr-FR" b="0" i="1" dirty="0" err="1">
                <a:solidFill>
                  <a:schemeClr val="bg1"/>
                </a:solidFill>
                <a:latin typeface="+mn-lt"/>
              </a:rPr>
              <a:t>AccountingCost</a:t>
            </a:r>
            <a:r>
              <a:rPr lang="fr-FR" b="0" i="1" dirty="0">
                <a:solidFill>
                  <a:schemeClr val="bg1"/>
                </a:solidFill>
                <a:latin typeface="+mn-lt"/>
              </a:rPr>
              <a:t> (</a:t>
            </a:r>
            <a:r>
              <a:rPr lang="en-US" b="0" i="1" dirty="0">
                <a:solidFill>
                  <a:schemeClr val="bg1"/>
                </a:solidFill>
                <a:latin typeface="+mn-lt"/>
              </a:rPr>
              <a:t>Invoice line Buyer accounting reference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4"/>
              </a:rPr>
              <a:t>https://docs.peppol.eu/poacc/billing/3.0/syntax/ubl-invoice/cac-InvoiceLine/cbc-AccountingCost</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Référence du contrat lié à la facture: </a:t>
            </a:r>
            <a:r>
              <a:rPr lang="fr-FR" b="0" i="1" dirty="0" err="1">
                <a:solidFill>
                  <a:schemeClr val="bg1"/>
                </a:solidFill>
                <a:latin typeface="+mn-lt"/>
              </a:rPr>
              <a:t>ContractDocumentReference:ID</a:t>
            </a:r>
            <a:r>
              <a:rPr lang="fr-FR" b="0" i="1" dirty="0">
                <a:solidFill>
                  <a:schemeClr val="bg1"/>
                </a:solidFill>
                <a:latin typeface="+mn-lt"/>
              </a:rPr>
              <a:t> (</a:t>
            </a:r>
            <a:r>
              <a:rPr lang="fr-FR" b="0" i="1" dirty="0" err="1">
                <a:solidFill>
                  <a:schemeClr val="bg1"/>
                </a:solidFill>
                <a:latin typeface="+mn-lt"/>
              </a:rPr>
              <a:t>Contract</a:t>
            </a:r>
            <a:r>
              <a:rPr lang="fr-FR" b="0" i="1" dirty="0">
                <a:solidFill>
                  <a:schemeClr val="bg1"/>
                </a:solidFill>
                <a:latin typeface="+mn-lt"/>
              </a:rPr>
              <a:t> </a:t>
            </a:r>
            <a:r>
              <a:rPr lang="fr-FR" b="0" i="1" dirty="0" err="1">
                <a:solidFill>
                  <a:schemeClr val="bg1"/>
                </a:solidFill>
                <a:latin typeface="+mn-lt"/>
              </a:rPr>
              <a:t>reference</a:t>
            </a:r>
            <a:r>
              <a:rPr lang="fr-FR" b="0" i="1" dirty="0">
                <a:solidFill>
                  <a:schemeClr val="bg1"/>
                </a:solidFill>
                <a:latin typeface="+mn-lt"/>
              </a:rPr>
              <a:t>)</a:t>
            </a:r>
            <a:br>
              <a:rPr lang="fr-FR" b="0" i="1" dirty="0">
                <a:solidFill>
                  <a:schemeClr val="bg1"/>
                </a:solidFill>
                <a:latin typeface="+mn-lt"/>
              </a:rPr>
            </a:br>
            <a:r>
              <a:rPr lang="fr-FR" b="0" dirty="0">
                <a:solidFill>
                  <a:schemeClr val="bg1"/>
                </a:solidFill>
                <a:latin typeface="+mn-lt"/>
                <a:hlinkClick r:id="rId5"/>
              </a:rPr>
              <a:t>https://docs.peppol.eu/poacc/billing/3.0/syntax/ubl-invoice/cac-ContractDocumentReference/cbc-ID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Informations générales sur la facture: </a:t>
            </a:r>
            <a:r>
              <a:rPr lang="fr-FR" b="0" i="1" dirty="0">
                <a:solidFill>
                  <a:schemeClr val="bg1"/>
                </a:solidFill>
                <a:latin typeface="+mn-lt"/>
              </a:rPr>
              <a:t>Note (</a:t>
            </a:r>
            <a:r>
              <a:rPr lang="fr-FR" b="0" i="1" dirty="0" err="1">
                <a:solidFill>
                  <a:schemeClr val="bg1"/>
                </a:solidFill>
                <a:latin typeface="+mn-lt"/>
              </a:rPr>
              <a:t>Invoice</a:t>
            </a:r>
            <a:r>
              <a:rPr lang="fr-FR" b="0" i="1" dirty="0">
                <a:solidFill>
                  <a:schemeClr val="bg1"/>
                </a:solidFill>
                <a:latin typeface="+mn-lt"/>
              </a:rPr>
              <a:t> note)</a:t>
            </a:r>
            <a:br>
              <a:rPr lang="fr-FR" b="0" dirty="0">
                <a:solidFill>
                  <a:schemeClr val="bg1"/>
                </a:solidFill>
                <a:latin typeface="+mn-lt"/>
              </a:rPr>
            </a:br>
            <a:r>
              <a:rPr lang="fr-FR" b="0" dirty="0">
                <a:solidFill>
                  <a:schemeClr val="bg1"/>
                </a:solidFill>
                <a:latin typeface="+mn-lt"/>
                <a:hlinkClick r:id="rId6"/>
              </a:rPr>
              <a:t>https://docs.peppol.eu/poacc/billing/3.0/syntax/ubl-invoice/cbc-Note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Modalités de paiement: </a:t>
            </a:r>
            <a:r>
              <a:rPr lang="fr-FR" b="0" i="1" dirty="0" err="1">
                <a:solidFill>
                  <a:schemeClr val="bg1"/>
                </a:solidFill>
                <a:latin typeface="+mn-lt"/>
              </a:rPr>
              <a:t>PaymentTerms:Note</a:t>
            </a:r>
            <a:r>
              <a:rPr lang="fr-FR" b="0" i="1" dirty="0">
                <a:solidFill>
                  <a:schemeClr val="bg1"/>
                </a:solidFill>
                <a:latin typeface="+mn-lt"/>
              </a:rPr>
              <a:t> (</a:t>
            </a:r>
            <a:r>
              <a:rPr lang="fr-FR" b="0" i="1" dirty="0" err="1">
                <a:solidFill>
                  <a:schemeClr val="bg1"/>
                </a:solidFill>
                <a:latin typeface="+mn-lt"/>
              </a:rPr>
              <a:t>Payment</a:t>
            </a:r>
            <a:r>
              <a:rPr lang="fr-FR" b="0" i="1" dirty="0">
                <a:solidFill>
                  <a:schemeClr val="bg1"/>
                </a:solidFill>
                <a:latin typeface="+mn-lt"/>
              </a:rPr>
              <a:t> </a:t>
            </a:r>
            <a:r>
              <a:rPr lang="fr-FR" b="0" i="1" dirty="0" err="1">
                <a:solidFill>
                  <a:schemeClr val="bg1"/>
                </a:solidFill>
                <a:latin typeface="+mn-lt"/>
              </a:rPr>
              <a:t>terms</a:t>
            </a:r>
            <a:r>
              <a:rPr lang="fr-FR" b="0" i="1" dirty="0">
                <a:solidFill>
                  <a:schemeClr val="bg1"/>
                </a:solidFill>
                <a:latin typeface="+mn-lt"/>
              </a:rPr>
              <a:t>) – </a:t>
            </a:r>
            <a:r>
              <a:rPr lang="fr-FR" b="0" dirty="0">
                <a:solidFill>
                  <a:schemeClr val="bg1"/>
                </a:solidFill>
                <a:latin typeface="+mn-lt"/>
              </a:rPr>
              <a:t>p. ex. info sur retenue de garantie</a:t>
            </a:r>
            <a:br>
              <a:rPr lang="fr-FR" b="0" dirty="0">
                <a:solidFill>
                  <a:schemeClr val="bg1"/>
                </a:solidFill>
                <a:latin typeface="+mn-lt"/>
              </a:rPr>
            </a:br>
            <a:r>
              <a:rPr lang="fr-FR" b="0" dirty="0">
                <a:solidFill>
                  <a:schemeClr val="bg1"/>
                </a:solidFill>
                <a:latin typeface="+mn-lt"/>
                <a:hlinkClick r:id="rId7"/>
              </a:rPr>
              <a:t>https://docs.peppol.eu/poacc/billing/3.0/syntax/ubl-invoice/cac-PaymentTerms/cbc-Note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ID d’une ligne de </a:t>
            </a:r>
            <a:r>
              <a:rPr lang="fr-FR" dirty="0" err="1">
                <a:solidFill>
                  <a:schemeClr val="bg1"/>
                </a:solidFill>
                <a:latin typeface="+mn-lt"/>
              </a:rPr>
              <a:t>facuration</a:t>
            </a:r>
            <a:r>
              <a:rPr lang="fr-FR" dirty="0">
                <a:solidFill>
                  <a:schemeClr val="bg1"/>
                </a:solidFill>
                <a:latin typeface="+mn-lt"/>
              </a:rPr>
              <a:t>: </a:t>
            </a:r>
            <a:r>
              <a:rPr lang="fr-FR" b="0" i="1" dirty="0" err="1">
                <a:solidFill>
                  <a:schemeClr val="bg1"/>
                </a:solidFill>
                <a:latin typeface="+mn-lt"/>
              </a:rPr>
              <a:t>InvoiceLine:ID</a:t>
            </a:r>
            <a:r>
              <a:rPr lang="fr-FR" b="0" i="1" dirty="0">
                <a:solidFill>
                  <a:schemeClr val="bg1"/>
                </a:solidFill>
                <a:latin typeface="+mn-lt"/>
              </a:rPr>
              <a:t> (</a:t>
            </a:r>
            <a:r>
              <a:rPr lang="fr-FR" b="0" i="1" dirty="0" err="1">
                <a:solidFill>
                  <a:schemeClr val="bg1"/>
                </a:solidFill>
                <a:latin typeface="+mn-lt"/>
              </a:rPr>
              <a:t>Invoice</a:t>
            </a:r>
            <a:r>
              <a:rPr lang="fr-FR" b="0" i="1" dirty="0">
                <a:solidFill>
                  <a:schemeClr val="bg1"/>
                </a:solidFill>
                <a:latin typeface="+mn-lt"/>
              </a:rPr>
              <a:t> line identifier)</a:t>
            </a:r>
            <a:br>
              <a:rPr lang="fr-FR" b="0" dirty="0">
                <a:solidFill>
                  <a:schemeClr val="bg1"/>
                </a:solidFill>
                <a:latin typeface="+mn-lt"/>
              </a:rPr>
            </a:br>
            <a:r>
              <a:rPr lang="fr-FR" b="0" dirty="0">
                <a:solidFill>
                  <a:schemeClr val="bg1"/>
                </a:solidFill>
                <a:latin typeface="+mn-lt"/>
                <a:hlinkClick r:id="rId8"/>
              </a:rPr>
              <a:t>https://docs.peppol.eu/poacc/billing/3.0/syntax/ubl-invoice/cac-InvoiceLine/cbc-ID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Nom de l’élément facturé</a:t>
            </a:r>
            <a:r>
              <a:rPr lang="fr-FR" b="0" dirty="0">
                <a:solidFill>
                  <a:schemeClr val="bg1"/>
                </a:solidFill>
                <a:latin typeface="+mn-lt"/>
              </a:rPr>
              <a:t>: </a:t>
            </a:r>
            <a:r>
              <a:rPr lang="fr-FR" b="0" i="1" dirty="0" err="1">
                <a:solidFill>
                  <a:schemeClr val="bg1"/>
                </a:solidFill>
                <a:latin typeface="+mn-lt"/>
              </a:rPr>
              <a:t>InvoiceLine:Item:Name</a:t>
            </a:r>
            <a:r>
              <a:rPr lang="fr-FR" b="0" i="1" dirty="0">
                <a:solidFill>
                  <a:schemeClr val="bg1"/>
                </a:solidFill>
                <a:latin typeface="+mn-lt"/>
              </a:rPr>
              <a:t> (Item </a:t>
            </a:r>
            <a:r>
              <a:rPr lang="fr-FR" b="0" i="1" dirty="0" err="1">
                <a:solidFill>
                  <a:schemeClr val="bg1"/>
                </a:solidFill>
                <a:latin typeface="+mn-lt"/>
              </a:rPr>
              <a:t>name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9"/>
              </a:rPr>
              <a:t>https://docs.peppol.eu/poacc/billing/3.0/syntax/ubl-invoice/cac-InvoiceLine/cac-Item/cbc-Name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Description de l’élément facturé: </a:t>
            </a:r>
            <a:r>
              <a:rPr lang="fr-FR" b="0" i="1" dirty="0" err="1">
                <a:solidFill>
                  <a:schemeClr val="bg1"/>
                </a:solidFill>
                <a:latin typeface="+mn-lt"/>
              </a:rPr>
              <a:t>InvoiceLine:Item:Description</a:t>
            </a:r>
            <a:r>
              <a:rPr lang="fr-FR" b="0" i="1" dirty="0">
                <a:solidFill>
                  <a:schemeClr val="bg1"/>
                </a:solidFill>
                <a:latin typeface="+mn-lt"/>
              </a:rPr>
              <a:t> (Item description)</a:t>
            </a:r>
            <a:br>
              <a:rPr lang="fr-FR" b="0" dirty="0">
                <a:solidFill>
                  <a:schemeClr val="bg1"/>
                </a:solidFill>
                <a:latin typeface="+mn-lt"/>
              </a:rPr>
            </a:br>
            <a:r>
              <a:rPr lang="fr-FR" b="0" dirty="0">
                <a:solidFill>
                  <a:schemeClr val="bg1"/>
                </a:solidFill>
                <a:latin typeface="+mn-lt"/>
                <a:hlinkClick r:id="rId10"/>
              </a:rPr>
              <a:t>https://docs.peppol.eu/poacc/billing/3.0/syntax/ubl-invoice/cac-InvoiceLine/cac-Item/cbc-Description</a:t>
            </a:r>
            <a:r>
              <a:rPr lang="fr-FR" b="0" dirty="0">
                <a:solidFill>
                  <a:schemeClr val="bg1"/>
                </a:solidFill>
                <a:latin typeface="+mn-lt"/>
              </a:rPr>
              <a:t> </a:t>
            </a:r>
            <a:endParaRPr lang="fr-FR" sz="1800" b="0" dirty="0">
              <a:solidFill>
                <a:schemeClr val="bg1"/>
              </a:solidFill>
              <a:latin typeface="+mn-lt"/>
            </a:endParaRPr>
          </a:p>
        </p:txBody>
      </p:sp>
    </p:spTree>
    <p:extLst>
      <p:ext uri="{BB962C8B-B14F-4D97-AF65-F5344CB8AC3E}">
        <p14:creationId xmlns:p14="http://schemas.microsoft.com/office/powerpoint/2010/main" val="183944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err="1">
                <a:solidFill>
                  <a:srgbClr val="374D63"/>
                </a:solidFill>
                <a:latin typeface="+mn-lt"/>
              </a:rPr>
              <a:t>Wichtigste</a:t>
            </a:r>
            <a:endParaRPr lang="fr-FR" sz="3600" b="0" dirty="0">
              <a:solidFill>
                <a:srgbClr val="374D63"/>
              </a:solidFill>
              <a:latin typeface="+mn-lt"/>
            </a:endParaRPr>
          </a:p>
          <a:p>
            <a:pPr algn="ctr">
              <a:defRPr/>
            </a:pPr>
            <a:r>
              <a:rPr lang="fr-FR" sz="3600" b="0" dirty="0">
                <a:solidFill>
                  <a:srgbClr val="374D63"/>
                </a:solidFill>
                <a:latin typeface="+mn-lt"/>
              </a:rPr>
              <a:t>Links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7</a:t>
            </a:r>
          </a:p>
        </p:txBody>
      </p:sp>
    </p:spTree>
    <p:extLst>
      <p:ext uri="{BB962C8B-B14F-4D97-AF65-F5344CB8AC3E}">
        <p14:creationId xmlns:p14="http://schemas.microsoft.com/office/powerpoint/2010/main" val="217141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23528" y="1341438"/>
            <a:ext cx="7777162" cy="477054"/>
          </a:xfrm>
          <a:prstGeom prst="rect">
            <a:avLst/>
          </a:prstGeom>
          <a:noFill/>
        </p:spPr>
        <p:txBody>
          <a:bodyPr>
            <a:spAutoFit/>
          </a:bodyPr>
          <a:lstStyle/>
          <a:p>
            <a:pPr>
              <a:defRPr/>
            </a:pPr>
            <a:r>
              <a:rPr lang="fr-FR" sz="2500" b="0" dirty="0" err="1">
                <a:solidFill>
                  <a:schemeClr val="bg1"/>
                </a:solidFill>
                <a:latin typeface="+mn-lt"/>
              </a:rPr>
              <a:t>Wichtigste</a:t>
            </a:r>
            <a:r>
              <a:rPr lang="fr-FR" sz="2500" b="0" dirty="0">
                <a:solidFill>
                  <a:schemeClr val="bg1"/>
                </a:solidFill>
                <a:latin typeface="+mn-lt"/>
              </a:rPr>
              <a:t> Links</a:t>
            </a:r>
          </a:p>
        </p:txBody>
      </p:sp>
      <p:sp>
        <p:nvSpPr>
          <p:cNvPr id="6" name="TextBox 5">
            <a:extLst>
              <a:ext uri="{FF2B5EF4-FFF2-40B4-BE49-F238E27FC236}">
                <a16:creationId xmlns:a16="http://schemas.microsoft.com/office/drawing/2014/main" id="{2BD3C836-A567-4A9F-BF0A-B57E78E0D60E}"/>
              </a:ext>
            </a:extLst>
          </p:cNvPr>
          <p:cNvSpPr txBox="1"/>
          <p:nvPr/>
        </p:nvSpPr>
        <p:spPr>
          <a:xfrm>
            <a:off x="344461" y="1916832"/>
            <a:ext cx="8712200" cy="4524315"/>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Neue </a:t>
            </a:r>
            <a:r>
              <a:rPr lang="fr-FR" sz="1800" b="0" dirty="0" err="1">
                <a:solidFill>
                  <a:schemeClr val="bg1"/>
                </a:solidFill>
                <a:latin typeface="+mn-lt"/>
              </a:rPr>
              <a:t>Webseite</a:t>
            </a:r>
            <a:r>
              <a:rPr lang="fr-FR" sz="1800" b="0" dirty="0">
                <a:solidFill>
                  <a:schemeClr val="bg1"/>
                </a:solidFill>
                <a:latin typeface="+mn-lt"/>
              </a:rPr>
              <a:t>:</a:t>
            </a:r>
            <a:br>
              <a:rPr lang="fr-FR" sz="1800" b="0" dirty="0">
                <a:solidFill>
                  <a:schemeClr val="bg1"/>
                </a:solidFill>
                <a:latin typeface="+mn-lt"/>
              </a:rPr>
            </a:b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https://e-facturation.lu </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lvl="0" indent="-285750">
              <a:buFont typeface="Arial" panose="020B0604020202020204" pitchFamily="34" charset="0"/>
              <a:buChar char="•"/>
              <a:defRPr/>
            </a:pPr>
            <a:r>
              <a:rPr lang="de-DE" sz="1800" b="0" dirty="0">
                <a:solidFill>
                  <a:prstClr val="white"/>
                </a:solidFill>
                <a:latin typeface="Calibri" panose="020F0502020204030204"/>
              </a:rPr>
              <a:t>Dossier „Elektronische Rechnungsstellung“ des Ministeriums für Digitalisierung:</a:t>
            </a:r>
            <a:br>
              <a:rPr lang="de-DE" sz="1800" b="0" i="1" dirty="0">
                <a:solidFill>
                  <a:prstClr val="white"/>
                </a:solidFill>
                <a:latin typeface="Calibri" panose="020F0502020204030204"/>
              </a:rPr>
            </a:br>
            <a:r>
              <a:rPr lang="de-DE" sz="1800" b="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https://digital.gouvernement.lu/de/dossiers/2021/facturation-electronique.html</a:t>
            </a:r>
            <a:endParaRPr lang="de-DE" sz="1800" b="0" dirty="0">
              <a:solidFill>
                <a:prstClr val="white"/>
              </a:solidFill>
              <a:latin typeface="Calibri" panose="020F0502020204030204"/>
            </a:endParaRPr>
          </a:p>
          <a:p>
            <a:pPr marL="285750" lvl="0" indent="-285750">
              <a:buFont typeface="Arial" panose="020B0604020202020204" pitchFamily="34" charset="0"/>
              <a:buChar char="•"/>
              <a:defRPr/>
            </a:pPr>
            <a:endParaRPr lang="de-DE" sz="1800" b="0" dirty="0">
              <a:solidFill>
                <a:prstClr val="white"/>
              </a:solidFill>
              <a:latin typeface="Calibri" panose="020F0502020204030204"/>
            </a:endParaRPr>
          </a:p>
          <a:p>
            <a:pPr marL="285750" lvl="0" indent="-285750">
              <a:buFont typeface="Arial" panose="020B0604020202020204" pitchFamily="34" charset="0"/>
              <a:buChar char="•"/>
              <a:defRPr/>
            </a:pPr>
            <a:r>
              <a:rPr lang="de-DE" sz="1800" b="0" dirty="0">
                <a:solidFill>
                  <a:prstClr val="white"/>
                </a:solidFill>
                <a:latin typeface="Calibri" panose="020F0502020204030204"/>
              </a:rPr>
              <a:t>Konsolidierter Text des </a:t>
            </a:r>
            <a:r>
              <a:rPr lang="de-DE" sz="1800" b="0" i="1" dirty="0">
                <a:solidFill>
                  <a:prstClr val="white"/>
                </a:solidFill>
                <a:latin typeface="Calibri" panose="020F0502020204030204"/>
              </a:rPr>
              <a:t>Geänderten Gesetzes vom 16. Mai 2019 über die elektronische Rechnungsstellung bei öffentlichen Aufträgen und Konzessionsverträgen</a:t>
            </a:r>
            <a:r>
              <a:rPr lang="de-DE" sz="1800" b="0" dirty="0">
                <a:solidFill>
                  <a:prstClr val="white"/>
                </a:solidFill>
                <a:latin typeface="Calibri" panose="020F0502020204030204"/>
              </a:rPr>
              <a:t>:</a:t>
            </a:r>
            <a:br>
              <a:rPr lang="de-DE" sz="1800" b="0" i="1" dirty="0">
                <a:solidFill>
                  <a:prstClr val="white"/>
                </a:solidFill>
                <a:latin typeface="Calibri" panose="020F0502020204030204"/>
              </a:rPr>
            </a:br>
            <a:r>
              <a:rPr lang="de-DE" sz="1800" b="0" dirty="0">
                <a:solidFill>
                  <a:prstClr val="white"/>
                </a:solidFill>
                <a:latin typeface="Calibri" panose="020F0502020204030204"/>
                <a:hlinkClick r:id="rId5">
                  <a:extLst>
                    <a:ext uri="{A12FA001-AC4F-418D-AE19-62706E023703}">
                      <ahyp:hlinkClr xmlns:ahyp="http://schemas.microsoft.com/office/drawing/2018/hyperlinkcolor" val="tx"/>
                    </a:ext>
                  </a:extLst>
                </a:hlinkClick>
              </a:rPr>
              <a:t>https://legilux.public.lu/eli/etat/leg/loi/2019/05/16/a345/consolide/20211218</a:t>
            </a:r>
            <a:endParaRPr lang="de-DE" sz="1800" b="0" dirty="0">
              <a:solidFill>
                <a:prstClr val="white"/>
              </a:solidFill>
              <a:latin typeface="Calibri" panose="020F0502020204030204"/>
            </a:endParaRPr>
          </a:p>
          <a:p>
            <a:pPr marL="285750" lvl="0" indent="-285750">
              <a:buFont typeface="Arial" panose="020B0604020202020204" pitchFamily="34" charset="0"/>
              <a:buChar char="•"/>
              <a:defRPr/>
            </a:pPr>
            <a:endParaRPr lang="de-DE" sz="1800" b="0" dirty="0">
              <a:solidFill>
                <a:prstClr val="white"/>
              </a:solidFill>
              <a:latin typeface="Calibri" panose="020F0502020204030204"/>
            </a:endParaRPr>
          </a:p>
          <a:p>
            <a:pPr marL="285750" lvl="0" indent="-285750">
              <a:buFont typeface="Arial" panose="020B0604020202020204" pitchFamily="34" charset="0"/>
              <a:buChar char="•"/>
              <a:defRPr/>
            </a:pPr>
            <a:r>
              <a:rPr lang="de-DE" sz="1800" b="0" i="1" dirty="0">
                <a:solidFill>
                  <a:prstClr val="white"/>
                </a:solidFill>
                <a:latin typeface="Calibri" panose="020F0502020204030204"/>
              </a:rPr>
              <a:t>Großherzogliche Verordnung vom 13. Dezember 2021 </a:t>
            </a:r>
            <a:r>
              <a:rPr lang="de-DE" sz="1800" b="0" dirty="0">
                <a:solidFill>
                  <a:prstClr val="white"/>
                </a:solidFill>
                <a:latin typeface="Calibri" panose="020F0502020204030204"/>
              </a:rPr>
              <a:t>zur Bestimmung des gemeinsamen Liefernetzwerkes sowie der technischen Alternativlösungen:</a:t>
            </a:r>
            <a:br>
              <a:rPr lang="de-DE" sz="1800" b="0" dirty="0">
                <a:solidFill>
                  <a:prstClr val="white"/>
                </a:solidFill>
                <a:latin typeface="Calibri" panose="020F0502020204030204"/>
              </a:rPr>
            </a:br>
            <a:r>
              <a:rPr lang="de-DE" sz="1800" b="0" dirty="0">
                <a:solidFill>
                  <a:prstClr val="white"/>
                </a:solidFill>
                <a:latin typeface="Calibri" panose="020F0502020204030204"/>
                <a:hlinkClick r:id="rId6">
                  <a:extLst>
                    <a:ext uri="{A12FA001-AC4F-418D-AE19-62706E023703}">
                      <ahyp:hlinkClr xmlns:ahyp="http://schemas.microsoft.com/office/drawing/2018/hyperlinkcolor" val="tx"/>
                    </a:ext>
                  </a:extLst>
                </a:hlinkClick>
              </a:rPr>
              <a:t>https://legilux.public.lu/eli/etat/leg/rgd/2021/12/13/a870/jo</a:t>
            </a:r>
            <a:endParaRPr lang="de-DE" sz="1800" b="0" dirty="0">
              <a:solidFill>
                <a:prstClr val="white"/>
              </a:solidFill>
              <a:latin typeface="Calibri" panose="020F0502020204030204"/>
            </a:endParaRPr>
          </a:p>
          <a:p>
            <a:pPr marL="285750" lvl="0" indent="-285750">
              <a:buFont typeface="Arial" panose="020B0604020202020204" pitchFamily="34" charset="0"/>
              <a:buChar char="•"/>
              <a:defRPr/>
            </a:pPr>
            <a:endParaRPr lang="de-DE" sz="1800" b="0" dirty="0">
              <a:solidFill>
                <a:prstClr val="white"/>
              </a:solidFill>
              <a:latin typeface="Calibri" panose="020F0502020204030204"/>
            </a:endParaRPr>
          </a:p>
          <a:p>
            <a:pPr marL="285750" lvl="0" indent="-285750">
              <a:buFont typeface="Arial" panose="020B0604020202020204" pitchFamily="34" charset="0"/>
              <a:buChar char="•"/>
              <a:defRPr/>
            </a:pPr>
            <a:r>
              <a:rPr lang="de-DE" sz="1800" b="0" dirty="0">
                <a:solidFill>
                  <a:prstClr val="white"/>
                </a:solidFill>
                <a:latin typeface="Calibri" panose="020F0502020204030204"/>
              </a:rPr>
              <a:t>Liefernetzwerk</a:t>
            </a:r>
            <a:r>
              <a:rPr lang="de-DE" sz="1800" b="0" i="1" dirty="0">
                <a:solidFill>
                  <a:prstClr val="white"/>
                </a:solidFill>
                <a:latin typeface="Calibri" panose="020F0502020204030204"/>
              </a:rPr>
              <a:t> Peppol:</a:t>
            </a:r>
            <a:br>
              <a:rPr lang="de-DE" sz="1800" b="0" i="1" dirty="0">
                <a:solidFill>
                  <a:prstClr val="white"/>
                </a:solidFill>
                <a:latin typeface="Calibri" panose="020F0502020204030204"/>
              </a:rPr>
            </a:br>
            <a:r>
              <a:rPr lang="de-DE" sz="1800" b="0" dirty="0">
                <a:solidFill>
                  <a:prstClr val="white"/>
                </a:solidFill>
                <a:latin typeface="Calibri" panose="020F0502020204030204"/>
                <a:hlinkClick r:id="rId7">
                  <a:extLst>
                    <a:ext uri="{A12FA001-AC4F-418D-AE19-62706E023703}">
                      <ahyp:hlinkClr xmlns:ahyp="http://schemas.microsoft.com/office/drawing/2018/hyperlinkcolor" val="tx"/>
                    </a:ext>
                  </a:extLst>
                </a:hlinkClick>
              </a:rPr>
              <a:t>https://peppol.eu</a:t>
            </a:r>
            <a:r>
              <a:rPr lang="de-DE" sz="1800" b="0" dirty="0">
                <a:solidFill>
                  <a:prstClr val="white"/>
                </a:solidFill>
                <a:latin typeface="Calibri" panose="020F0502020204030204"/>
              </a:rPr>
              <a:t> und </a:t>
            </a:r>
            <a:r>
              <a:rPr lang="fr-FR" sz="1800" b="0" dirty="0">
                <a:solidFill>
                  <a:schemeClr val="bg1"/>
                </a:solidFill>
                <a:latin typeface="+mn-lt"/>
                <a:hlinkClick r:id="rId8">
                  <a:extLst>
                    <a:ext uri="{A12FA001-AC4F-418D-AE19-62706E023703}">
                      <ahyp:hlinkClr xmlns:ahyp="http://schemas.microsoft.com/office/drawing/2018/hyperlinkcolor" val="tx"/>
                    </a:ext>
                  </a:extLst>
                </a:hlinkClick>
              </a:rPr>
              <a:t>https://peppol.org</a:t>
            </a:r>
            <a:r>
              <a:rPr lang="fr-FR" sz="1800" b="0" dirty="0">
                <a:solidFill>
                  <a:schemeClr val="bg1"/>
                </a:solidFill>
                <a:latin typeface="+mn-lt"/>
              </a:rPr>
              <a:t> </a:t>
            </a:r>
          </a:p>
        </p:txBody>
      </p:sp>
    </p:spTree>
    <p:extLst>
      <p:ext uri="{BB962C8B-B14F-4D97-AF65-F5344CB8AC3E}">
        <p14:creationId xmlns:p14="http://schemas.microsoft.com/office/powerpoint/2010/main" val="100927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0"/>
            <a:ext cx="9144000" cy="6858000"/>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lb-LU" altLang="fr-FR" sz="1600" dirty="0">
              <a:solidFill>
                <a:srgbClr val="003366"/>
              </a:solidFill>
              <a:latin typeface="Arial" panose="020B0604020202020204" pitchFamily="34" charset="0"/>
            </a:endParaRPr>
          </a:p>
        </p:txBody>
      </p:sp>
      <p:sp>
        <p:nvSpPr>
          <p:cNvPr id="12" name="TextBox 11"/>
          <p:cNvSpPr txBox="1"/>
          <p:nvPr/>
        </p:nvSpPr>
        <p:spPr>
          <a:xfrm>
            <a:off x="597720" y="3717032"/>
            <a:ext cx="8150743" cy="2800767"/>
          </a:xfrm>
          <a:prstGeom prst="rect">
            <a:avLst/>
          </a:prstGeom>
          <a:noFill/>
        </p:spPr>
        <p:txBody>
          <a:bodyPr wrap="square" rtlCol="0">
            <a:spAutoFit/>
          </a:bodyPr>
          <a:lstStyle/>
          <a:p>
            <a:r>
              <a:rPr lang="en-US" b="0" cap="all" dirty="0">
                <a:solidFill>
                  <a:schemeClr val="bg1"/>
                </a:solidFill>
                <a:latin typeface="+mn-lt"/>
                <a:cs typeface="Times New Roman" panose="02020603050405020304" pitchFamily="18" charset="0"/>
              </a:rPr>
              <a:t>Le Gouvernement du Grand-</a:t>
            </a:r>
            <a:r>
              <a:rPr lang="en-US" b="0" cap="all" dirty="0" err="1">
                <a:solidFill>
                  <a:schemeClr val="bg1"/>
                </a:solidFill>
                <a:latin typeface="+mn-lt"/>
                <a:cs typeface="Times New Roman" panose="02020603050405020304" pitchFamily="18" charset="0"/>
              </a:rPr>
              <a:t>Duché</a:t>
            </a:r>
            <a:r>
              <a:rPr lang="en-US" b="0" cap="all" dirty="0">
                <a:solidFill>
                  <a:schemeClr val="bg1"/>
                </a:solidFill>
                <a:latin typeface="+mn-lt"/>
                <a:cs typeface="Times New Roman" panose="02020603050405020304" pitchFamily="18" charset="0"/>
              </a:rPr>
              <a:t> de Luxembourg</a:t>
            </a:r>
          </a:p>
          <a:p>
            <a:endParaRPr lang="en-US" b="0" cap="all"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Équipe</a:t>
            </a:r>
            <a:r>
              <a:rPr lang="en-US" b="0" dirty="0">
                <a:solidFill>
                  <a:schemeClr val="bg1"/>
                </a:solidFill>
                <a:latin typeface="+mn-lt"/>
                <a:cs typeface="Times New Roman" panose="02020603050405020304" pitchFamily="18" charset="0"/>
              </a:rPr>
              <a:t> </a:t>
            </a:r>
            <a:r>
              <a:rPr lang="en-US" b="0" dirty="0" err="1">
                <a:solidFill>
                  <a:schemeClr val="bg1"/>
                </a:solidFill>
                <a:latin typeface="+mn-lt"/>
                <a:cs typeface="Times New Roman" panose="02020603050405020304" pitchFamily="18" charset="0"/>
              </a:rPr>
              <a:t>eFacturation</a:t>
            </a:r>
            <a:endParaRPr lang="en-US" b="0"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Ministère</a:t>
            </a:r>
            <a:r>
              <a:rPr lang="en-US" b="0" dirty="0">
                <a:solidFill>
                  <a:schemeClr val="bg1"/>
                </a:solidFill>
                <a:latin typeface="+mn-lt"/>
                <a:cs typeface="Times New Roman" panose="02020603050405020304" pitchFamily="18" charset="0"/>
              </a:rPr>
              <a:t> de la </a:t>
            </a:r>
            <a:r>
              <a:rPr lang="en-US" b="0" dirty="0" err="1">
                <a:solidFill>
                  <a:schemeClr val="bg1"/>
                </a:solidFill>
                <a:latin typeface="+mn-lt"/>
                <a:cs typeface="Times New Roman" panose="02020603050405020304" pitchFamily="18" charset="0"/>
              </a:rPr>
              <a:t>Digitalisation</a:t>
            </a:r>
            <a:endParaRPr lang="en-US" b="0" dirty="0">
              <a:solidFill>
                <a:schemeClr val="bg1"/>
              </a:solidFill>
              <a:latin typeface="+mn-lt"/>
              <a:cs typeface="Times New Roman" panose="02020603050405020304" pitchFamily="18" charset="0"/>
            </a:endParaRPr>
          </a:p>
          <a:p>
            <a:r>
              <a:rPr lang="fr-FR" b="0" dirty="0">
                <a:solidFill>
                  <a:schemeClr val="bg1"/>
                </a:solidFill>
                <a:latin typeface="+mn-lt"/>
                <a:cs typeface="Times New Roman" panose="02020603050405020304" pitchFamily="18" charset="0"/>
              </a:rPr>
              <a:t>4, rue de la Congrégation</a:t>
            </a:r>
          </a:p>
          <a:p>
            <a:r>
              <a:rPr lang="fr-FR" b="0" dirty="0">
                <a:solidFill>
                  <a:schemeClr val="bg1"/>
                </a:solidFill>
                <a:latin typeface="+mn-lt"/>
                <a:cs typeface="Times New Roman" panose="02020603050405020304" pitchFamily="18" charset="0"/>
              </a:rPr>
              <a:t>L-1352 Luxembourg </a:t>
            </a:r>
          </a:p>
          <a:p>
            <a:endParaRPr lang="en-US" b="0"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Tél</a:t>
            </a:r>
            <a:r>
              <a:rPr lang="en-US" b="0" dirty="0">
                <a:solidFill>
                  <a:schemeClr val="bg1"/>
                </a:solidFill>
                <a:latin typeface="+mn-lt"/>
                <a:cs typeface="Times New Roman" panose="02020603050405020304" pitchFamily="18" charset="0"/>
              </a:rPr>
              <a:t>. : (+352) 247-72155</a:t>
            </a:r>
          </a:p>
          <a:p>
            <a:r>
              <a:rPr lang="en-US" b="0" dirty="0">
                <a:solidFill>
                  <a:schemeClr val="bg1"/>
                </a:solidFill>
                <a:latin typeface="+mn-lt"/>
                <a:cs typeface="Times New Roman" panose="02020603050405020304" pitchFamily="18" charset="0"/>
              </a:rPr>
              <a:t>E-mail : </a:t>
            </a:r>
            <a:r>
              <a:rPr lang="en-US" b="0" dirty="0">
                <a:solidFill>
                  <a:schemeClr val="bg1"/>
                </a:solidFill>
                <a:latin typeface="+mn-lt"/>
                <a:cs typeface="Times New Roman" panose="02020603050405020304" pitchFamily="18" charset="0"/>
                <a:hlinkClick r:id="rId3"/>
              </a:rPr>
              <a:t>info@efact.public.lu</a:t>
            </a:r>
            <a:endParaRPr lang="en-US" b="0" dirty="0">
              <a:solidFill>
                <a:schemeClr val="bg1"/>
              </a:solidFill>
              <a:latin typeface="+mn-lt"/>
              <a:cs typeface="Times New Roman" panose="02020603050405020304" pitchFamily="18" charset="0"/>
            </a:endParaRPr>
          </a:p>
          <a:p>
            <a:r>
              <a:rPr lang="en-US" b="0" u="sng" dirty="0">
                <a:solidFill>
                  <a:schemeClr val="bg1"/>
                </a:solidFill>
                <a:latin typeface="+mn-lt"/>
                <a:cs typeface="Times New Roman" panose="02020603050405020304" pitchFamily="18" charset="0"/>
              </a:rPr>
              <a:t>www.digitalisation.lu</a:t>
            </a:r>
          </a:p>
          <a:p>
            <a:r>
              <a:rPr lang="en-US" b="0" dirty="0">
                <a:solidFill>
                  <a:schemeClr val="bg1"/>
                </a:solidFill>
                <a:latin typeface="+mn-lt"/>
                <a:cs typeface="Times New Roman" panose="02020603050405020304" pitchFamily="18" charset="0"/>
              </a:rPr>
              <a:t> </a:t>
            </a:r>
            <a:endParaRPr lang="fr-FR" b="0" dirty="0">
              <a:solidFill>
                <a:schemeClr val="bg1"/>
              </a:solidFill>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C09A4FA2-2727-4088-B7E1-97121E75AF7C}"/>
              </a:ext>
            </a:extLst>
          </p:cNvPr>
          <p:cNvSpPr txBox="1"/>
          <p:nvPr/>
        </p:nvSpPr>
        <p:spPr>
          <a:xfrm>
            <a:off x="597721" y="620688"/>
            <a:ext cx="7510753" cy="477054"/>
          </a:xfrm>
          <a:prstGeom prst="rect">
            <a:avLst/>
          </a:prstGeom>
          <a:noFill/>
        </p:spPr>
        <p:txBody>
          <a:bodyPr wrap="square">
            <a:spAutoFit/>
          </a:bodyPr>
          <a:lstStyle/>
          <a:p>
            <a:pPr>
              <a:defRPr/>
            </a:pPr>
            <a:r>
              <a:rPr lang="fr-FR" sz="2500" b="0" dirty="0" err="1">
                <a:solidFill>
                  <a:schemeClr val="bg1"/>
                </a:solidFill>
                <a:latin typeface="+mn-lt"/>
              </a:rPr>
              <a:t>Fragen</a:t>
            </a:r>
            <a:r>
              <a:rPr lang="fr-FR" sz="2500" b="0" dirty="0">
                <a:solidFill>
                  <a:schemeClr val="bg1"/>
                </a:solidFill>
                <a:latin typeface="+mn-lt"/>
              </a:rPr>
              <a:t>?</a:t>
            </a:r>
          </a:p>
        </p:txBody>
      </p:sp>
    </p:spTree>
    <p:extLst>
      <p:ext uri="{BB962C8B-B14F-4D97-AF65-F5344CB8AC3E}">
        <p14:creationId xmlns:p14="http://schemas.microsoft.com/office/powerpoint/2010/main" val="35793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Zielsetzungen</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4524315"/>
          </a:xfrm>
          <a:prstGeom prst="rect">
            <a:avLst/>
          </a:prstGeom>
          <a:noFill/>
        </p:spPr>
        <p:txBody>
          <a:bodyPr wrap="square">
            <a:spAutoFit/>
          </a:bodyPr>
          <a:lstStyle/>
          <a:p>
            <a:pPr marL="285750" indent="-285750">
              <a:buFont typeface="Arial" panose="020B0604020202020204" pitchFamily="34" charset="0"/>
              <a:buChar char="•"/>
              <a:defRPr/>
            </a:pPr>
            <a:r>
              <a:rPr lang="de-DE" sz="1800" b="0" dirty="0">
                <a:solidFill>
                  <a:schemeClr val="bg1"/>
                </a:solidFill>
                <a:latin typeface="+mn-lt"/>
              </a:rPr>
              <a:t>Elektronische Rechnungsstellung in vielen Ländern bereits Pflicht.</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Große Chancen: stark reduzierte Kosten, Schnelligkeit, Effizienz, Effektivität, Einfachheit, nicht nur im B2G-, sondern auch im B2B- und sogar im B2C-Bereich einsetzbar.</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Hauptziel: "Über eine Verbesserung der Produktivität der Unternehmen zur Steigerung der Wettbewerbsfähigkeit des Privatsektors und damit der Wettbewerbsfähigkeit der luxemburgischen Wirtschaft im Allgemeinen beizutragen".</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Ohne eine starke und entschlossene Initiative der öffentlichen Hand wird es keine nennenswerten Fortschritte im Privatsektor geben.</a:t>
            </a:r>
          </a:p>
          <a:p>
            <a:pPr marL="285750" indent="-285750">
              <a:buFont typeface="Arial" panose="020B0604020202020204" pitchFamily="34" charset="0"/>
              <a:buChar char="•"/>
              <a:defRPr/>
            </a:pPr>
            <a:endParaRPr lang="de-DE" sz="1800" b="0" dirty="0">
              <a:solidFill>
                <a:schemeClr val="bg1"/>
              </a:solidFill>
              <a:latin typeface="+mn-lt"/>
            </a:endParaRPr>
          </a:p>
          <a:p>
            <a:pPr marL="285750" indent="-285750">
              <a:buFont typeface="Arial" panose="020B0604020202020204" pitchFamily="34" charset="0"/>
              <a:buChar char="•"/>
              <a:defRPr/>
            </a:pPr>
            <a:r>
              <a:rPr lang="de-DE" sz="1800" b="0" dirty="0">
                <a:solidFill>
                  <a:schemeClr val="bg1"/>
                </a:solidFill>
                <a:latin typeface="+mn-lt"/>
              </a:rPr>
              <a:t>Notwendigkeit über den Gesetzgeber zu handeln um die notwendige Dynamik zu schaffen.</a:t>
            </a:r>
            <a:endParaRPr lang="fr-FR" sz="1800" b="0" dirty="0">
              <a:solidFill>
                <a:schemeClr val="bg1"/>
              </a:solidFill>
              <a:latin typeface="+mn-lt"/>
            </a:endParaRPr>
          </a:p>
        </p:txBody>
      </p:sp>
    </p:spTree>
    <p:extLst>
      <p:ext uri="{BB962C8B-B14F-4D97-AF65-F5344CB8AC3E}">
        <p14:creationId xmlns:p14="http://schemas.microsoft.com/office/powerpoint/2010/main" val="162189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2951164" y="3328988"/>
            <a:ext cx="3311524" cy="646331"/>
          </a:xfrm>
          <a:prstGeom prst="rect">
            <a:avLst/>
          </a:prstGeom>
          <a:noFill/>
        </p:spPr>
        <p:txBody>
          <a:bodyPr wrap="square">
            <a:spAutoFit/>
          </a:bodyPr>
          <a:lstStyle/>
          <a:p>
            <a:pPr algn="ctr">
              <a:defRPr/>
            </a:pPr>
            <a:r>
              <a:rPr lang="fr-FR" sz="3600" b="0" dirty="0" err="1">
                <a:solidFill>
                  <a:srgbClr val="374D63"/>
                </a:solidFill>
                <a:latin typeface="+mn-lt"/>
              </a:rPr>
              <a:t>Schlüsselbegriffe</a:t>
            </a:r>
            <a:endParaRPr lang="fr-FR" sz="3600" b="0" dirty="0">
              <a:solidFill>
                <a:srgbClr val="374D63"/>
              </a:solidFill>
              <a:latin typeface="+mn-lt"/>
            </a:endParaRP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2</a:t>
            </a:r>
          </a:p>
        </p:txBody>
      </p:sp>
    </p:spTree>
    <p:extLst>
      <p:ext uri="{BB962C8B-B14F-4D97-AF65-F5344CB8AC3E}">
        <p14:creationId xmlns:p14="http://schemas.microsoft.com/office/powerpoint/2010/main" val="130800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Öffentliche</a:t>
            </a:r>
            <a:r>
              <a:rPr lang="fr-FR" sz="2500" b="0" dirty="0">
                <a:solidFill>
                  <a:schemeClr val="bg1"/>
                </a:solidFill>
                <a:latin typeface="+mn-lt"/>
              </a:rPr>
              <a:t> </a:t>
            </a:r>
            <a:r>
              <a:rPr lang="fr-FR" sz="2500" b="0" dirty="0" err="1">
                <a:solidFill>
                  <a:schemeClr val="bg1"/>
                </a:solidFill>
                <a:latin typeface="+mn-lt"/>
              </a:rPr>
              <a:t>Aufträge</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16832"/>
            <a:ext cx="8425184" cy="4062651"/>
          </a:xfrm>
          <a:prstGeom prst="rect">
            <a:avLst/>
          </a:prstGeom>
          <a:noFill/>
        </p:spPr>
        <p:txBody>
          <a:bodyPr wrap="square">
            <a:spAutoFit/>
          </a:bodyPr>
          <a:lstStyle/>
          <a:p>
            <a:pPr>
              <a:defRPr/>
            </a:pPr>
            <a:br>
              <a:rPr lang="fr-FR" sz="1800" dirty="0">
                <a:solidFill>
                  <a:schemeClr val="bg1"/>
                </a:solidFill>
                <a:latin typeface="+mn-lt"/>
              </a:rPr>
            </a:br>
            <a:r>
              <a:rPr lang="de-DE" sz="2000" b="0" dirty="0">
                <a:solidFill>
                  <a:schemeClr val="bg1"/>
                </a:solidFill>
                <a:latin typeface="+mn-lt"/>
              </a:rPr>
              <a:t>„schriftlich geschlossene entgeltliche Verträge zwischen einem oder mehreren Wirtschaftsteilnehmern und einem oder mehreren öffentlichen Auftraggebern, über die Ausführung von Bauleistungen, die Lieferung von Waren oder die Erbringung von Dienstleistungen“</a:t>
            </a:r>
          </a:p>
          <a:p>
            <a:pPr>
              <a:defRPr/>
            </a:pPr>
            <a:r>
              <a:rPr lang="de-DE" sz="2000" b="0" dirty="0">
                <a:solidFill>
                  <a:schemeClr val="bg1"/>
                </a:solidFill>
                <a:latin typeface="+mn-lt"/>
              </a:rPr>
              <a:t>(Art. 3, § (1), Punkt a) des geänderten Gesetzes vom 8. April 2018 über die öffentliche Auftragsvergabe)</a:t>
            </a:r>
          </a:p>
          <a:p>
            <a:pPr>
              <a:defRPr/>
            </a:pPr>
            <a:endParaRPr lang="de-DE" sz="2000" b="0" dirty="0">
              <a:solidFill>
                <a:schemeClr val="bg1"/>
              </a:solidFill>
              <a:latin typeface="+mn-lt"/>
            </a:endParaRPr>
          </a:p>
          <a:p>
            <a:pPr>
              <a:defRPr/>
            </a:pPr>
            <a:r>
              <a:rPr lang="de-DE" sz="2000" b="0" dirty="0">
                <a:solidFill>
                  <a:schemeClr val="bg1"/>
                </a:solidFill>
                <a:latin typeface="+mn-lt"/>
              </a:rPr>
              <a:t>Jede Rechnung, die im Rahmen eines schriftlichen Vertrags an eine öffentliche Einrichtung gesendet wird, fällt daher in den Anwendungsbereich des Gesetzes und muss eine rechtskonforme elektronische Rechnung sein, unabhängig von der Höhe der Summe der Rechnung und der Art des Verfahrens das zum Abschluss des öffentlichen Auftrags verwendet wurde.</a:t>
            </a:r>
            <a:endParaRPr lang="fr-FR" sz="2000" b="0" dirty="0">
              <a:solidFill>
                <a:schemeClr val="bg1"/>
              </a:solidFill>
              <a:latin typeface="+mn-lt"/>
            </a:endParaRPr>
          </a:p>
        </p:txBody>
      </p:sp>
    </p:spTree>
    <p:extLst>
      <p:ext uri="{BB962C8B-B14F-4D97-AF65-F5344CB8AC3E}">
        <p14:creationId xmlns:p14="http://schemas.microsoft.com/office/powerpoint/2010/main" val="186037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Wirtschaftsteilnehmer</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16832"/>
            <a:ext cx="8425184" cy="3416320"/>
          </a:xfrm>
          <a:prstGeom prst="rect">
            <a:avLst/>
          </a:prstGeom>
          <a:noFill/>
        </p:spPr>
        <p:txBody>
          <a:bodyPr wrap="square">
            <a:spAutoFit/>
          </a:bodyPr>
          <a:lstStyle/>
          <a:p>
            <a:pPr>
              <a:defRPr/>
            </a:pPr>
            <a:endParaRPr lang="fr-FR" sz="1800" b="0" dirty="0">
              <a:solidFill>
                <a:schemeClr val="bg1"/>
              </a:solidFill>
              <a:latin typeface="+mn-lt"/>
            </a:endParaRPr>
          </a:p>
          <a:p>
            <a:pPr>
              <a:defRPr/>
            </a:pPr>
            <a:br>
              <a:rPr lang="fr-FR" sz="1800" dirty="0">
                <a:solidFill>
                  <a:schemeClr val="bg1"/>
                </a:solidFill>
                <a:latin typeface="+mn-lt"/>
              </a:rPr>
            </a:br>
            <a:r>
              <a:rPr lang="fr-FR" sz="1800" dirty="0">
                <a:solidFill>
                  <a:schemeClr val="bg1"/>
                </a:solidFill>
                <a:latin typeface="+mn-lt"/>
              </a:rPr>
              <a:t>„</a:t>
            </a:r>
            <a:r>
              <a:rPr lang="de-DE" sz="2000" b="0" dirty="0">
                <a:solidFill>
                  <a:schemeClr val="bg1"/>
                </a:solidFill>
                <a:latin typeface="+mn-lt"/>
              </a:rPr>
              <a:t>jede natürliche oder juristische Person oder öffentliche Einrichtung, […] die die Durchführung von Arbeiten, die Lieferung von Produkten oder die Leistung von Diensten auf dem Markt anbietet“</a:t>
            </a:r>
            <a:br>
              <a:rPr lang="fr-FR" sz="2000" b="0" dirty="0">
                <a:solidFill>
                  <a:schemeClr val="bg1"/>
                </a:solidFill>
                <a:latin typeface="+mn-lt"/>
              </a:rPr>
            </a:br>
            <a:r>
              <a:rPr lang="fr-FR" sz="2000" b="0" dirty="0">
                <a:solidFill>
                  <a:schemeClr val="bg1"/>
                </a:solidFill>
                <a:latin typeface="+mn-lt"/>
              </a:rPr>
              <a:t>(Art. 3, § (2), </a:t>
            </a:r>
            <a:r>
              <a:rPr lang="fr-FR" sz="2000" b="0" dirty="0" err="1">
                <a:solidFill>
                  <a:schemeClr val="bg1"/>
                </a:solidFill>
                <a:latin typeface="+mn-lt"/>
              </a:rPr>
              <a:t>Punkt</a:t>
            </a:r>
            <a:r>
              <a:rPr lang="fr-FR" sz="2000" b="0" dirty="0">
                <a:solidFill>
                  <a:schemeClr val="bg1"/>
                </a:solidFill>
                <a:latin typeface="+mn-lt"/>
              </a:rPr>
              <a:t> i) </a:t>
            </a:r>
            <a:r>
              <a:rPr lang="de-DE" sz="2000" b="0" dirty="0">
                <a:solidFill>
                  <a:schemeClr val="bg1"/>
                </a:solidFill>
                <a:latin typeface="+mn-lt"/>
              </a:rPr>
              <a:t>des geänderten Gesetzes vom 8. April 2018 über die öffentliche Auftragsvergabe</a:t>
            </a:r>
            <a:r>
              <a:rPr lang="fr-FR" sz="2000" b="0" dirty="0">
                <a:solidFill>
                  <a:schemeClr val="bg1"/>
                </a:solidFill>
                <a:latin typeface="+mn-lt"/>
              </a:rPr>
              <a:t>)</a:t>
            </a:r>
            <a:br>
              <a:rPr lang="fr-FR" sz="2000" b="0" dirty="0">
                <a:solidFill>
                  <a:schemeClr val="bg1"/>
                </a:solidFill>
                <a:latin typeface="+mn-lt"/>
              </a:rPr>
            </a:br>
            <a:r>
              <a:rPr lang="fr-FR" sz="2000" b="0" dirty="0">
                <a:solidFill>
                  <a:schemeClr val="bg1"/>
                </a:solidFill>
                <a:latin typeface="+mn-lt"/>
              </a:rPr>
              <a:t> </a:t>
            </a:r>
            <a:br>
              <a:rPr lang="fr-FR" sz="2000" b="0" dirty="0">
                <a:solidFill>
                  <a:schemeClr val="bg1"/>
                </a:solidFill>
                <a:latin typeface="+mn-lt"/>
              </a:rPr>
            </a:br>
            <a:r>
              <a:rPr lang="fr-FR" sz="2000" b="0" dirty="0" err="1">
                <a:solidFill>
                  <a:schemeClr val="bg1"/>
                </a:solidFill>
                <a:latin typeface="+mn-lt"/>
              </a:rPr>
              <a:t>Also</a:t>
            </a:r>
            <a:r>
              <a:rPr lang="fr-FR" sz="2000" b="0" dirty="0">
                <a:solidFill>
                  <a:schemeClr val="bg1"/>
                </a:solidFill>
                <a:latin typeface="+mn-lt"/>
              </a:rPr>
              <a:t>: </a:t>
            </a:r>
            <a:r>
              <a:rPr lang="de-DE" sz="2000" b="0" dirty="0">
                <a:solidFill>
                  <a:schemeClr val="bg1"/>
                </a:solidFill>
                <a:latin typeface="+mn-lt"/>
              </a:rPr>
              <a:t>Ein Unternehmen oder eine sonstige Einrichtung, die im Rahmen eines öffentlichen Auftrages Bauleistungen erbringt, Produkte liefert oder Dienstleistungen erbringt.</a:t>
            </a:r>
            <a:endParaRPr lang="fr-FR" sz="2000" b="0" dirty="0">
              <a:solidFill>
                <a:schemeClr val="bg1"/>
              </a:solidFill>
              <a:latin typeface="+mn-lt"/>
            </a:endParaRPr>
          </a:p>
        </p:txBody>
      </p:sp>
    </p:spTree>
    <p:extLst>
      <p:ext uri="{BB962C8B-B14F-4D97-AF65-F5344CB8AC3E}">
        <p14:creationId xmlns:p14="http://schemas.microsoft.com/office/powerpoint/2010/main" val="107980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Öffentliche</a:t>
            </a:r>
            <a:r>
              <a:rPr lang="fr-FR" sz="2500" b="0" dirty="0">
                <a:solidFill>
                  <a:schemeClr val="bg1"/>
                </a:solidFill>
                <a:latin typeface="+mn-lt"/>
              </a:rPr>
              <a:t> </a:t>
            </a:r>
            <a:r>
              <a:rPr lang="fr-FR" sz="2500" b="0" dirty="0" err="1">
                <a:solidFill>
                  <a:schemeClr val="bg1"/>
                </a:solidFill>
                <a:latin typeface="+mn-lt"/>
              </a:rPr>
              <a:t>Einrichtung</a:t>
            </a:r>
            <a:endParaRPr lang="fr-FR" sz="2500" b="0" dirty="0">
              <a:solidFill>
                <a:schemeClr val="bg1"/>
              </a:solidFill>
              <a:latin typeface="+mn-lt"/>
            </a:endParaRP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80680"/>
            <a:ext cx="8497192" cy="3108543"/>
          </a:xfrm>
          <a:prstGeom prst="rect">
            <a:avLst/>
          </a:prstGeom>
          <a:noFill/>
        </p:spPr>
        <p:txBody>
          <a:bodyPr wrap="square">
            <a:spAutoFit/>
          </a:bodyPr>
          <a:lstStyle/>
          <a:p>
            <a:pPr marL="285750" indent="-285750">
              <a:buFont typeface="Arial" panose="020B0604020202020204" pitchFamily="34" charset="0"/>
              <a:buChar char="•"/>
              <a:defRPr/>
            </a:pPr>
            <a:endParaRPr lang="fr-FR" sz="1800" dirty="0">
              <a:solidFill>
                <a:schemeClr val="bg1"/>
              </a:solidFill>
              <a:latin typeface="+mn-lt"/>
            </a:endParaRPr>
          </a:p>
          <a:p>
            <a:pPr>
              <a:defRPr/>
            </a:pPr>
            <a:br>
              <a:rPr lang="fr-FR" sz="1800" dirty="0">
                <a:solidFill>
                  <a:schemeClr val="bg1"/>
                </a:solidFill>
                <a:latin typeface="+mn-lt"/>
              </a:rPr>
            </a:br>
            <a:r>
              <a:rPr lang="de-DE" sz="2000" b="0" dirty="0">
                <a:solidFill>
                  <a:schemeClr val="bg1"/>
                </a:solidFill>
                <a:latin typeface="+mn-lt"/>
              </a:rPr>
              <a:t>Ein öffentlicher Auftraggeber, d. h. „</a:t>
            </a:r>
            <a:r>
              <a:rPr lang="de-DE" sz="2000" dirty="0">
                <a:solidFill>
                  <a:schemeClr val="bg1"/>
                </a:solidFill>
                <a:latin typeface="+mn-lt"/>
              </a:rPr>
              <a:t>der Staat, die Gebietskörperschaften, die Einrichtungen des öffentlichen Rechts </a:t>
            </a:r>
            <a:r>
              <a:rPr lang="de-DE" sz="2000" b="0" dirty="0">
                <a:solidFill>
                  <a:schemeClr val="bg1"/>
                </a:solidFill>
                <a:latin typeface="+mn-lt"/>
              </a:rPr>
              <a:t>oder</a:t>
            </a:r>
            <a:r>
              <a:rPr lang="de-DE" sz="2000" dirty="0">
                <a:solidFill>
                  <a:schemeClr val="bg1"/>
                </a:solidFill>
                <a:latin typeface="+mn-lt"/>
              </a:rPr>
              <a:t> die Verbände</a:t>
            </a:r>
            <a:r>
              <a:rPr lang="de-DE" sz="2000" b="0" dirty="0">
                <a:solidFill>
                  <a:schemeClr val="bg1"/>
                </a:solidFill>
                <a:latin typeface="+mn-lt"/>
              </a:rPr>
              <a:t>, die aus einer oder mehreren dieser Körperschaften oder Einrichtungen des öffentlichen Rechts bestehen“ (Art. 2, Punkt a) des geänderten Gesetzes vom 8. April 2018 über die öffentliche Auftragsvergabe) oder sonstiger Auftraggeber der, im Rahmen eines öffentlichen Auftrags der unter Artikel 1 des Gesetzes vom 16. Mai 2019 über die elektronische Rechnungsstellung fällt, Arbeiten, Produkte oder Dienstleistungen einkauft.</a:t>
            </a:r>
          </a:p>
        </p:txBody>
      </p:sp>
    </p:spTree>
    <p:extLst>
      <p:ext uri="{BB962C8B-B14F-4D97-AF65-F5344CB8AC3E}">
        <p14:creationId xmlns:p14="http://schemas.microsoft.com/office/powerpoint/2010/main" val="33175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err="1">
                <a:solidFill>
                  <a:schemeClr val="bg1"/>
                </a:solidFill>
                <a:latin typeface="+mn-lt"/>
              </a:rPr>
              <a:t>Einrichtung</a:t>
            </a:r>
            <a:r>
              <a:rPr lang="fr-FR" sz="2500" b="0" dirty="0">
                <a:solidFill>
                  <a:schemeClr val="bg1"/>
                </a:solidFill>
                <a:latin typeface="+mn-lt"/>
              </a:rPr>
              <a:t> des </a:t>
            </a:r>
            <a:r>
              <a:rPr lang="fr-FR" sz="2500" b="0" dirty="0" err="1">
                <a:solidFill>
                  <a:schemeClr val="bg1"/>
                </a:solidFill>
                <a:latin typeface="+mn-lt"/>
              </a:rPr>
              <a:t>öffentlichen</a:t>
            </a:r>
            <a:r>
              <a:rPr lang="fr-FR" sz="2500" b="0" dirty="0">
                <a:solidFill>
                  <a:schemeClr val="bg1"/>
                </a:solidFill>
                <a:latin typeface="+mn-lt"/>
              </a:rPr>
              <a:t> </a:t>
            </a:r>
            <a:r>
              <a:rPr lang="fr-FR" sz="2500" b="0" dirty="0" err="1">
                <a:solidFill>
                  <a:schemeClr val="bg1"/>
                </a:solidFill>
                <a:latin typeface="+mn-lt"/>
              </a:rPr>
              <a:t>Rechts</a:t>
            </a:r>
            <a:r>
              <a:rPr lang="fr-FR" sz="2500" b="0" dirty="0">
                <a:solidFill>
                  <a:schemeClr val="bg1"/>
                </a:solidFill>
                <a:latin typeface="+mn-lt"/>
              </a:rPr>
              <a:t>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80680"/>
            <a:ext cx="8497192" cy="4708981"/>
          </a:xfrm>
          <a:prstGeom prst="rect">
            <a:avLst/>
          </a:prstGeom>
          <a:noFill/>
        </p:spPr>
        <p:txBody>
          <a:bodyPr wrap="square">
            <a:spAutoFit/>
          </a:bodyPr>
          <a:lstStyle/>
          <a:p>
            <a:pPr>
              <a:defRPr/>
            </a:pPr>
            <a:r>
              <a:rPr lang="de-DE" sz="2000" b="0" dirty="0">
                <a:solidFill>
                  <a:schemeClr val="bg1"/>
                </a:solidFill>
              </a:rPr>
              <a:t>„</a:t>
            </a:r>
            <a:r>
              <a:rPr lang="de-DE" sz="2000" b="0" dirty="0">
                <a:solidFill>
                  <a:schemeClr val="bg1"/>
                </a:solidFill>
                <a:latin typeface="+mn-lt"/>
              </a:rPr>
              <a:t>jede Einrichtung die alle folgenden Kriterien erfüllt:</a:t>
            </a:r>
          </a:p>
          <a:p>
            <a:pPr>
              <a:defRPr/>
            </a:pPr>
            <a:endParaRPr lang="de-DE" sz="2000" b="0" dirty="0">
              <a:solidFill>
                <a:schemeClr val="bg1"/>
              </a:solidFill>
              <a:latin typeface="+mn-lt"/>
            </a:endParaRPr>
          </a:p>
          <a:p>
            <a:pPr marL="285750" indent="-285750">
              <a:buFont typeface="Arial" panose="020B0604020202020204" pitchFamily="34" charset="0"/>
              <a:buChar char="•"/>
              <a:defRPr/>
            </a:pPr>
            <a:r>
              <a:rPr lang="de-DE" sz="2000" b="0" dirty="0">
                <a:solidFill>
                  <a:schemeClr val="bg1"/>
                </a:solidFill>
                <a:latin typeface="+mn-lt"/>
              </a:rPr>
              <a:t>i. sie wurde geschaffen um spezifisch Bedürfnisse des allgemeinen Interesses zu befriedigen […];</a:t>
            </a:r>
            <a:br>
              <a:rPr lang="de-DE" sz="2000" b="0" dirty="0">
                <a:solidFill>
                  <a:schemeClr val="bg1"/>
                </a:solidFill>
                <a:latin typeface="+mn-lt"/>
              </a:rPr>
            </a:br>
            <a:endParaRPr lang="de-DE" sz="2000" b="0" dirty="0">
              <a:solidFill>
                <a:schemeClr val="bg1"/>
              </a:solidFill>
              <a:latin typeface="+mn-lt"/>
            </a:endParaRPr>
          </a:p>
          <a:p>
            <a:pPr marL="285750" indent="-285750">
              <a:buFont typeface="Arial" panose="020B0604020202020204" pitchFamily="34" charset="0"/>
              <a:buChar char="•"/>
              <a:defRPr/>
            </a:pPr>
            <a:r>
              <a:rPr lang="de-DE" sz="2000" b="0" dirty="0">
                <a:solidFill>
                  <a:schemeClr val="bg1"/>
                </a:solidFill>
                <a:latin typeface="+mn-lt"/>
              </a:rPr>
              <a:t>ii. sie besitzt die Rechtspersönlichkeit; und</a:t>
            </a:r>
            <a:br>
              <a:rPr lang="de-DE" sz="2000" b="0" dirty="0">
                <a:solidFill>
                  <a:schemeClr val="bg1"/>
                </a:solidFill>
                <a:latin typeface="+mn-lt"/>
              </a:rPr>
            </a:br>
            <a:endParaRPr lang="de-DE" sz="2000" b="0" dirty="0">
              <a:solidFill>
                <a:schemeClr val="bg1"/>
              </a:solidFill>
              <a:latin typeface="+mn-lt"/>
            </a:endParaRPr>
          </a:p>
          <a:p>
            <a:pPr marL="285750" indent="-285750">
              <a:buFont typeface="Arial" panose="020B0604020202020204" pitchFamily="34" charset="0"/>
              <a:buChar char="•"/>
              <a:defRPr/>
            </a:pPr>
            <a:r>
              <a:rPr lang="de-DE" sz="2000" b="0" dirty="0" err="1">
                <a:solidFill>
                  <a:schemeClr val="bg1"/>
                </a:solidFill>
                <a:latin typeface="+mn-lt"/>
              </a:rPr>
              <a:t>iii.</a:t>
            </a:r>
            <a:r>
              <a:rPr lang="de-DE" sz="2000" b="0" dirty="0">
                <a:solidFill>
                  <a:schemeClr val="bg1"/>
                </a:solidFill>
                <a:latin typeface="+mn-lt"/>
              </a:rPr>
              <a:t> sie wird entweder mehrheitlich vom Staat, Gebietskörperschaften oder anderen Einrichtungen des öffentlichen Rechts finanziert, oder ihre Verwaltung unterliegt einer Kontrolle durch diese Einrichtungen, oder ihr Verwaltungs-, Direktions- oder Überwachungsorgan ist mehrheitlich aus Mitgliedern zusammengesetzt die vom Staat, den Gebietskörperschaften oder anderen Einrichtungen des öffentlichen Rechts ernannt werden.“</a:t>
            </a:r>
            <a:br>
              <a:rPr lang="de-DE" sz="2000" b="0" dirty="0">
                <a:solidFill>
                  <a:schemeClr val="bg1"/>
                </a:solidFill>
                <a:latin typeface="+mn-lt"/>
              </a:rPr>
            </a:br>
            <a:r>
              <a:rPr lang="de-DE" sz="2000" b="0" dirty="0">
                <a:solidFill>
                  <a:schemeClr val="bg1"/>
                </a:solidFill>
                <a:latin typeface="+mn-lt"/>
              </a:rPr>
              <a:t>(Art. 2, Punkt d) des geänderten Gesetzes vom 8. April 2018 über die öffentliche Auftragsvergabe)</a:t>
            </a:r>
          </a:p>
        </p:txBody>
      </p:sp>
    </p:spTree>
    <p:extLst>
      <p:ext uri="{BB962C8B-B14F-4D97-AF65-F5344CB8AC3E}">
        <p14:creationId xmlns:p14="http://schemas.microsoft.com/office/powerpoint/2010/main" val="3943299517"/>
      </p:ext>
    </p:extLst>
  </p:cSld>
  <p:clrMapOvr>
    <a:masterClrMapping/>
  </p:clrMapOvr>
</p:sld>
</file>

<file path=ppt/theme/theme1.xml><?xml version="1.0" encoding="utf-8"?>
<a:theme xmlns:a="http://schemas.openxmlformats.org/drawingml/2006/main" name="ModelePowepointQUAPIT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69696"/>
        </a:solidFill>
        <a:ln w="9525"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969696"/>
        </a:solidFill>
        <a:ln w="9525"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rgbClr val="003366"/>
            </a:solidFill>
            <a:effectLst/>
            <a:latin typeface="Arial" charset="0"/>
          </a:defRPr>
        </a:defPPr>
      </a:lstStyle>
    </a:lnDef>
  </a:objectDefaults>
  <a:extraClrSchemeLst>
    <a:extraClrScheme>
      <a:clrScheme name="ModelePowepointQUAPI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PowepointQUAPIT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PowepointQUAPIT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PowepointQUAPIT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PowepointQUAPIT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PowepointQUAPIT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PowepointQUAPIT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PowepointQUAPIT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PowepointQUAPIT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PowepointQUAPIT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PowepointQUAPIT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PowepointQUAPIT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CEFD185591EA4FAE453840703D3EEC" ma:contentTypeVersion="0" ma:contentTypeDescription="Create a new document." ma:contentTypeScope="" ma:versionID="20933474a97b201bf7f11e6b93451d64">
  <xsd:schema xmlns:xsd="http://www.w3.org/2001/XMLSchema" xmlns:xs="http://www.w3.org/2001/XMLSchema" xmlns:p="http://schemas.microsoft.com/office/2006/metadata/properties" xmlns:ns3="http://schemas.microsoft.com/sharepoint/v4" targetNamespace="http://schemas.microsoft.com/office/2006/metadata/properties" ma:root="true" ma:fieldsID="b7203f0beb5a21206d5779ff9f9153b8"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239C7-5160-4D25-8DB1-EC24B9C7046B}">
  <ds:schemaRefs>
    <ds:schemaRef ds:uri="http://purl.org/dc/dcmitype/"/>
    <ds:schemaRef ds:uri="http://schemas.microsoft.com/office/2006/metadata/properties"/>
    <ds:schemaRef ds:uri="http://www.w3.org/XML/1998/namespace"/>
    <ds:schemaRef ds:uri="http://purl.org/dc/terms/"/>
    <ds:schemaRef ds:uri="http://schemas.microsoft.com/sharepoint/v4"/>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2289FA1-8BAE-4F02-9325-E612AED84606}">
  <ds:schemaRefs>
    <ds:schemaRef ds:uri="http://schemas.microsoft.com/sharepoint/v3/contenttype/forms"/>
  </ds:schemaRefs>
</ds:datastoreItem>
</file>

<file path=customXml/itemProps3.xml><?xml version="1.0" encoding="utf-8"?>
<ds:datastoreItem xmlns:ds="http://schemas.openxmlformats.org/officeDocument/2006/customXml" ds:itemID="{9071F5A4-484A-401D-9131-C3AFD45A3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BPMO</Template>
  <TotalTime>0</TotalTime>
  <Words>2547</Words>
  <Application>Microsoft Office PowerPoint</Application>
  <PresentationFormat>On-screen Show (4:3)</PresentationFormat>
  <Paragraphs>262</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 New Roman</vt:lpstr>
      <vt:lpstr>Calibri Light</vt:lpstr>
      <vt:lpstr>Arial</vt:lpstr>
      <vt:lpstr>Calibri</vt:lpstr>
      <vt:lpstr>ModelePowepointQUAPITAL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MinDigital - modèle de base</dc:title>
  <dc:creator>C.T.I.E.</dc:creator>
  <cp:lastModifiedBy>Gérard Soisson</cp:lastModifiedBy>
  <cp:revision>1657</cp:revision>
  <cp:lastPrinted>2017-04-20T13:36:26Z</cp:lastPrinted>
  <dcterms:created xsi:type="dcterms:W3CDTF">2009-10-26T08:38:05Z</dcterms:created>
  <dcterms:modified xsi:type="dcterms:W3CDTF">2022-12-21T08:57:34Z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0x010100C4CEFD185591EA4FAE453840703D3EEC</vt:lpwstr>
  </property>
  <property fmtid="{D5CDD505-2E9C-101B-9397-08002B2CF9AE}" pid="3" name="MDIGOwner">
    <vt:lpwstr>28;#Secrétariat|5bb5045f-732a-418e-b8f1-32bb691b847b</vt:lpwstr>
  </property>
  <property fmtid="{D5CDD505-2E9C-101B-9397-08002B2CF9AE}" pid="4" name="MDIGDocumentType">
    <vt:lpwstr>175;#Modèle de document|6da493ad-616a-495b-814f-0af386214d1a</vt:lpwstr>
  </property>
  <property fmtid="{D5CDD505-2E9C-101B-9397-08002B2CF9AE}" pid="5" name="MDIGTheme">
    <vt:lpwstr/>
  </property>
</Properties>
</file>